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8" r:id="rId4"/>
    <p:sldId id="279" r:id="rId5"/>
    <p:sldId id="280" r:id="rId6"/>
    <p:sldId id="258" r:id="rId7"/>
    <p:sldId id="259" r:id="rId8"/>
    <p:sldId id="260" r:id="rId9"/>
    <p:sldId id="262" r:id="rId10"/>
    <p:sldId id="263" r:id="rId11"/>
    <p:sldId id="283" r:id="rId12"/>
    <p:sldId id="265" r:id="rId13"/>
    <p:sldId id="275" r:id="rId14"/>
    <p:sldId id="268" r:id="rId15"/>
    <p:sldId id="264" r:id="rId16"/>
    <p:sldId id="285" r:id="rId17"/>
    <p:sldId id="277" r:id="rId18"/>
    <p:sldId id="270" r:id="rId19"/>
    <p:sldId id="271" r:id="rId20"/>
    <p:sldId id="272" r:id="rId21"/>
    <p:sldId id="289" r:id="rId22"/>
    <p:sldId id="291" r:id="rId23"/>
    <p:sldId id="273" r:id="rId24"/>
  </p:sldIdLst>
  <p:sldSz cx="9144000" cy="6858000" type="screen4x3"/>
  <p:notesSz cx="6858000" cy="9144000"/>
  <p:embeddedFontLst>
    <p:embeddedFont>
      <p:font typeface="Wingdings 2" pitchFamily="18" charset="2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CMMI10" pitchFamily="34" charset="0"/>
      <p:regular r:id="rId32"/>
    </p:embeddedFont>
    <p:embeddedFont>
      <p:font typeface="cmsy10" pitchFamily="34" charset="0"/>
      <p:regular r:id="rId33"/>
    </p:embeddedFont>
    <p:embeddedFont>
      <p:font typeface="Perpetua" pitchFamily="18" charset="0"/>
      <p:regular r:id="rId34"/>
      <p:bold r:id="rId35"/>
      <p:italic r:id="rId36"/>
      <p:boldItalic r:id="rId37"/>
    </p:embeddedFont>
    <p:embeddedFont>
      <p:font typeface="Comic Sans MS" pitchFamily="66" charset="0"/>
      <p:regular r:id="rId38"/>
      <p:bold r:id="rId39"/>
    </p:embeddedFont>
    <p:embeddedFont>
      <p:font typeface="Cambria Math" pitchFamily="18" charset="0"/>
      <p:regular r:id="rId40"/>
    </p:embeddedFont>
    <p:embeddedFont>
      <p:font typeface="CMSY7" pitchFamily="34" charset="0"/>
      <p:regular r:id="rId41"/>
    </p:embeddedFont>
    <p:embeddedFont>
      <p:font typeface="CMR7" pitchFamily="34" charset="0"/>
      <p:regular r:id="rId42"/>
    </p:embeddedFont>
    <p:embeddedFont>
      <p:font typeface="Franklin Gothic Book" pitchFamily="34" charset="0"/>
      <p:regular r:id="rId43"/>
      <p:italic r:id="rId44"/>
    </p:embeddedFont>
    <p:embeddedFont>
      <p:font typeface="CMR10" pitchFamily="34" charset="0"/>
      <p:regular r:id="rId45"/>
    </p:embeddedFont>
    <p:embeddedFont>
      <p:font typeface="Aharoni" pitchFamily="2" charset="-79"/>
      <p:bold r:id="rId46"/>
    </p:embeddedFont>
  </p:embeddedFontLst>
  <p:custDataLst>
    <p:tags r:id="rId47"/>
  </p:custData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EC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1" autoAdjust="0"/>
    <p:restoredTop sz="97336" autoAdjust="0"/>
  </p:normalViewPr>
  <p:slideViewPr>
    <p:cSldViewPr>
      <p:cViewPr varScale="1">
        <p:scale>
          <a:sx n="90" d="100"/>
          <a:sy n="90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61F661-82CE-470A-8C10-A3E636FC7579}" type="datetimeFigureOut">
              <a:rPr lang="he-IL"/>
              <a:pPr>
                <a:defRPr/>
              </a:pPr>
              <a:t>ד'/שבט/תשע"ב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89802B-F9A6-4097-A5C3-64C98D59A6C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0341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1E5D45-D199-43F8-84D7-F1404E8A8C40}" type="datetimeFigureOut">
              <a:rPr lang="he-IL"/>
              <a:pPr>
                <a:defRPr/>
              </a:pPr>
              <a:t>ד'/שבט/תשע"ב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4C9506-F73A-41DF-9F86-FDA28DD89F1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3440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EFE428-760F-4ED3-9272-6C11AFDDA55E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D8E3F-F08A-4ACB-A858-DB5EDF09018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 big problem how to react to abort??</a:t>
            </a:r>
          </a:p>
          <a:p>
            <a:pPr marL="228600" indent="-228600">
              <a:buAutoNum type="arabicPeriod"/>
            </a:pPr>
            <a:r>
              <a:rPr lang="en-US" dirty="0" smtClean="0"/>
              <a:t>Even the simple strategy</a:t>
            </a:r>
            <a:r>
              <a:rPr lang="en-US" baseline="0" dirty="0" smtClean="0"/>
              <a:t> of abort is a problem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D8E3F-F08A-4ACB-A858-DB5EDF09018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D8E3F-F08A-4ACB-A858-DB5EDF09018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23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8AA5-1E2F-4187-82C4-19BDDECAE2C7}" type="datetime1">
              <a:rPr lang="en-US" smtClean="0"/>
              <a:t>1/28/2012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3718CB-EF28-4E30-8A62-4F5430C1A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9653-4A5C-4CCF-A452-499631B3179C}" type="datetime1">
              <a:rPr lang="en-US" smtClean="0"/>
              <a:t>1/28/2012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99A2-7963-40B1-83F3-9E82B5713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88B7-7320-444C-A02B-EC11E82423F3}" type="datetime1">
              <a:rPr lang="en-US" smtClean="0"/>
              <a:t>1/28/2012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AE53-D7A6-48A3-91B7-59D506663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C7D6-777D-4594-B073-6EBC2CA104F4}" type="datetime1">
              <a:rPr lang="en-US" smtClean="0"/>
              <a:t>1/28/2012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5888-C87C-4855-8E11-3A0B7E79A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49F7-B6C5-4BAC-8CE5-4F3302473FC1}" type="datetime1">
              <a:rPr lang="en-US" smtClean="0"/>
              <a:t>1/28/2012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0DDB-BE63-40F7-BB77-262D0C766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34ED-1A85-4E59-AC0C-900F34064EB2}" type="datetime1">
              <a:rPr lang="en-US" smtClean="0"/>
              <a:t>1/28/2012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84DA-707A-4CBB-82E1-B8A890E5C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Perpetua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Perpetua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EA87-7F01-4195-BE51-810A0DB79DE0}" type="datetime1">
              <a:rPr lang="en-US" smtClean="0"/>
              <a:t>1/28/2012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4525-C0F4-451A-9E70-2CB5A2CB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9C1A-3B25-40E6-83EB-175213EAE30C}" type="datetime1">
              <a:rPr lang="en-US" smtClean="0"/>
              <a:t>1/28/2012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A969-E33D-47C8-931C-F42D1641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E14F-7AF9-4ADC-A842-84DDE515A425}" type="datetime1">
              <a:rPr lang="en-US" smtClean="0"/>
              <a:t>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F141-BBA8-45F7-8B30-8E4E42239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1B32-1FB0-40B5-8282-86C6E110A41C}" type="datetime1">
              <a:rPr lang="en-US" smtClean="0"/>
              <a:t>1/28/2012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8F99-F539-415B-83FC-9B8891049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8501-6EB6-4A31-8A65-7DBEE0398E2F}" type="datetime1">
              <a:rPr lang="en-US" smtClean="0"/>
              <a:t>1/28/2012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6FF1-9108-4898-9674-59E6BA45A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9BCDE-3F29-451C-9B57-41905EF89B2A}" type="datetime1">
              <a:rPr lang="en-US" smtClean="0"/>
              <a:t>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Perpetu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fld id="{24572210-4DF8-46CE-B8AD-919DC52D62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5" r:id="rId8"/>
    <p:sldLayoutId id="2147483686" r:id="rId9"/>
    <p:sldLayoutId id="2147483681" r:id="rId10"/>
    <p:sldLayoutId id="214748368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Perpetu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5.xml"/><Relationship Id="rId7" Type="http://schemas.openxmlformats.org/officeDocument/2006/relationships/image" Target="../media/image33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6.png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14.png"/><Relationship Id="rId15" Type="http://schemas.openxmlformats.org/officeDocument/2006/relationships/image" Target="../media/image6.jpeg"/><Relationship Id="rId10" Type="http://schemas.openxmlformats.org/officeDocument/2006/relationships/image" Target="../media/image12.png"/><Relationship Id="rId4" Type="http://schemas.openxmlformats.org/officeDocument/2006/relationships/image" Target="../media/image3.gif"/><Relationship Id="rId9" Type="http://schemas.openxmlformats.org/officeDocument/2006/relationships/image" Target="../media/image11.png"/><Relationship Id="rId1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609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Iftach Haitner  </a:t>
            </a:r>
            <a:r>
              <a:rPr lang="en-US" sz="3600" dirty="0" smtClean="0">
                <a:latin typeface="+mj-lt"/>
              </a:rPr>
              <a:t>and</a:t>
            </a:r>
            <a:r>
              <a:rPr lang="en-US" sz="3600" b="1" dirty="0" smtClean="0">
                <a:latin typeface="+mj-lt"/>
              </a:rPr>
              <a:t>  Eran Omri</a:t>
            </a: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en-US" dirty="0" smtClean="0"/>
              <a:t>Coin Flipping with Constant Bias Implies One-Way Functions</a:t>
            </a:r>
            <a:endParaRPr dirty="0" smtClean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1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10"/>
              </a:rPr>
              <a:t>A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The “Random Continuation” Attack</a:t>
            </a:r>
            <a:endParaRPr lang="he-IL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305800" cy="46482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Define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A</a:t>
            </a:r>
            <a:r>
              <a:rPr lang="en-US" sz="3200" baseline="50000" dirty="0" smtClean="0">
                <a:solidFill>
                  <a:srgbClr val="0000FF"/>
                </a:solidFill>
                <a:latin typeface="Perpetua" pitchFamily="18" charset="0"/>
                <a:cs typeface="Arial" pitchFamily="34" charset="0"/>
              </a:rPr>
              <a:t> </a:t>
            </a:r>
            <a:r>
              <a:rPr lang="en-US" sz="3200" dirty="0" smtClean="0"/>
              <a:t>as follows  (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B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3200" dirty="0" smtClean="0">
                <a:latin typeface="Perpetua" pitchFamily="18" charset="0"/>
              </a:rPr>
              <a:t>is </a:t>
            </a:r>
            <a:r>
              <a:rPr lang="en-US" sz="3200" dirty="0">
                <a:latin typeface="Perpetua" pitchFamily="18" charset="0"/>
              </a:rPr>
              <a:t>defined </a:t>
            </a:r>
            <a:r>
              <a:rPr lang="en-US" sz="3200" dirty="0" smtClean="0">
                <a:latin typeface="Perpetua" pitchFamily="18" charset="0"/>
              </a:rPr>
              <a:t>analogously)</a:t>
            </a:r>
            <a:endParaRPr lang="en-US" sz="3200" dirty="0"/>
          </a:p>
          <a:p>
            <a:pPr>
              <a:buNone/>
            </a:pP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514350" indent="-514350">
              <a:buNone/>
            </a:pPr>
            <a:endParaRPr lang="en-US" sz="3200" b="1" dirty="0" smtClean="0"/>
          </a:p>
          <a:p>
            <a:pPr marL="514350" indent="-514350">
              <a:buNone/>
            </a:pPr>
            <a:endParaRPr lang="en-US" sz="3200" b="1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A </a:t>
            </a:r>
            <a:r>
              <a:rPr lang="en-US" dirty="0" smtClean="0"/>
              <a:t>aborts if no valid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400" dirty="0" err="1" smtClean="0">
                <a:solidFill>
                  <a:srgbClr val="0000FF"/>
                </a:solidFill>
              </a:rPr>
              <a:t>,r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dirty="0" smtClean="0"/>
              <a:t>exists </a:t>
            </a:r>
          </a:p>
          <a:p>
            <a:pPr>
              <a:buNone/>
            </a:pPr>
            <a:endParaRPr lang="he-IL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2224535"/>
            <a:ext cx="8458200" cy="181588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800" dirty="0" smtClean="0"/>
              <a:t>On transcript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800" dirty="0" smtClean="0"/>
              <a:t>samples uniform 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r</a:t>
            </a:r>
            <a:r>
              <a:rPr lang="en-US" sz="2800" baseline="-25000" dirty="0" err="1">
                <a:solidFill>
                  <a:srgbClr val="0000FF"/>
                </a:solidFill>
              </a:rPr>
              <a:t>A</a:t>
            </a:r>
            <a:r>
              <a:rPr lang="en-US" sz="2800" dirty="0" err="1">
                <a:solidFill>
                  <a:srgbClr val="0000FF"/>
                </a:solidFill>
              </a:rPr>
              <a:t>,r</a:t>
            </a:r>
            <a:r>
              <a:rPr lang="en-US" sz="2800" baseline="-25000" dirty="0" err="1">
                <a:solidFill>
                  <a:srgbClr val="0000FF"/>
                </a:solidFill>
              </a:rPr>
              <a:t>B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 err="1"/>
              <a:t>s.t.</a:t>
            </a:r>
            <a:endParaRPr lang="en-US" sz="2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),B(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)) </a:t>
            </a:r>
            <a:r>
              <a:rPr lang="en-US" sz="2800" dirty="0" smtClean="0">
                <a:latin typeface="Perpetua" pitchFamily="18" charset="0"/>
              </a:rPr>
              <a:t>is consistent with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®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out(</a:t>
            </a: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),B(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)) = ‘1’</a:t>
            </a:r>
          </a:p>
          <a:p>
            <a:pPr marL="514350" indent="-514350" algn="l" rtl="0">
              <a:buNone/>
            </a:pPr>
            <a:r>
              <a:rPr lang="en-US" sz="2800" dirty="0" smtClean="0"/>
              <a:t>Sends </a:t>
            </a: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’s reply on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®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4800600"/>
                <a:ext cx="7162800" cy="13826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lvl="1" algn="l" rtl="0"/>
                <a:r>
                  <a:rPr lang="en-US" sz="3200" b="1" dirty="0" smtClean="0">
                    <a:solidFill>
                      <a:prstClr val="black"/>
                    </a:solidFill>
                  </a:rPr>
                  <a:t>Claim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(success of unbounded attack) </a:t>
                </a:r>
              </a:p>
              <a:p>
                <a:pPr marL="0" lvl="1" algn="l" rtl="0">
                  <a:lnSpc>
                    <a:spcPct val="110000"/>
                  </a:lnSpc>
                </a:pPr>
                <a:r>
                  <a:rPr lang="en-US" sz="3200" dirty="0" err="1" smtClean="0">
                    <a:solidFill>
                      <a:srgbClr val="0000FF"/>
                    </a:solidFill>
                    <a:latin typeface="Perpetua" pitchFamily="18" charset="0"/>
                    <a:cs typeface="Arial" pitchFamily="34" charset="0"/>
                  </a:rPr>
                  <a:t>Pr</a:t>
                </a:r>
                <a:r>
                  <a:rPr lang="en-US" sz="3200" baseline="-25000" dirty="0" err="1" smtClean="0">
                    <a:solidFill>
                      <a:srgbClr val="0000FF"/>
                    </a:solidFill>
                    <a:latin typeface="Perpetua" pitchFamily="18" charset="0"/>
                    <a:cs typeface="Arial" pitchFamily="34" charset="0"/>
                  </a:rPr>
                  <a:t>out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  <a:cs typeface="Arial" pitchFamily="34" charset="0"/>
                  </a:rPr>
                  <a:t>(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latin typeface="Comic Sans MS" pitchFamily="66" charset="0"/>
                    <a:cs typeface="Arial" pitchFamily="34" charset="0"/>
                  </a:rPr>
                  <a:t>A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Perpetua" pitchFamily="18" charset="0"/>
                    <a:cs typeface="Arial" pitchFamily="34" charset="0"/>
                  </a:rPr>
                  <a:t>,B</a:t>
                </a:r>
                <a:r>
                  <a:rPr lang="en-US" sz="3200" baseline="-25000" dirty="0">
                    <a:solidFill>
                      <a:srgbClr val="0000FF"/>
                    </a:solidFill>
                    <a:latin typeface="Comic Sans MS" pitchFamily="66" charset="0"/>
                    <a:cs typeface="Arial" pitchFamily="34" charset="0"/>
                  </a:rPr>
                  <a:t>)</a:t>
                </a:r>
                <a:r>
                  <a:rPr lang="en-US" sz="3200" dirty="0">
                    <a:solidFill>
                      <a:srgbClr val="0000FF"/>
                    </a:solidFill>
                    <a:cs typeface="Arial" pitchFamily="34" charset="0"/>
                  </a:rPr>
                  <a:t>[‘1’] </a:t>
                </a:r>
                <a:r>
                  <a:rPr lang="en-US" sz="3200" dirty="0">
                    <a:solidFill>
                      <a:srgbClr val="0000FF"/>
                    </a:solidFill>
                    <a:latin typeface="cmsy10"/>
                    <a:cs typeface="Arial" pitchFamily="34" charset="0"/>
                  </a:rPr>
                  <a:t>¸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cs typeface="Arial" pitchFamily="34" charset="0"/>
                  </a:rPr>
                  <a:t>  </a:t>
                </a:r>
                <a:r>
                  <a:rPr lang="en-US" sz="3200" dirty="0">
                    <a:solidFill>
                      <a:prstClr val="black"/>
                    </a:solidFill>
                    <a:cs typeface="Arial" pitchFamily="34" charset="0"/>
                  </a:rPr>
                  <a:t>or</a:t>
                </a:r>
                <a:r>
                  <a:rPr lang="en-US" sz="3200" dirty="0">
                    <a:solidFill>
                      <a:srgbClr val="0000FF"/>
                    </a:solidFill>
                    <a:cs typeface="Arial" pitchFamily="34" charset="0"/>
                  </a:rPr>
                  <a:t>  </a:t>
                </a:r>
                <a:r>
                  <a:rPr lang="en-US" sz="3200" dirty="0" err="1">
                    <a:solidFill>
                      <a:srgbClr val="0000FF"/>
                    </a:solidFill>
                    <a:latin typeface="Perpetua" pitchFamily="18" charset="0"/>
                    <a:cs typeface="Arial" pitchFamily="34" charset="0"/>
                  </a:rPr>
                  <a:t>Pr</a:t>
                </a:r>
                <a:r>
                  <a:rPr lang="en-US" sz="3200" baseline="-25000" dirty="0" err="1">
                    <a:solidFill>
                      <a:srgbClr val="0000FF"/>
                    </a:solidFill>
                    <a:latin typeface="Perpetua" pitchFamily="18" charset="0"/>
                    <a:cs typeface="Arial" pitchFamily="34" charset="0"/>
                  </a:rPr>
                  <a:t>out</a:t>
                </a:r>
                <a:r>
                  <a:rPr lang="en-US" sz="3200" baseline="-25000" dirty="0">
                    <a:solidFill>
                      <a:srgbClr val="0000FF"/>
                    </a:solidFill>
                    <a:latin typeface="Comic Sans MS" pitchFamily="66" charset="0"/>
                    <a:cs typeface="Arial" pitchFamily="34" charset="0"/>
                  </a:rPr>
                  <a:t>(</a:t>
                </a:r>
                <a:r>
                  <a:rPr lang="en-US" sz="3200" baseline="-25000" dirty="0">
                    <a:solidFill>
                      <a:srgbClr val="0000FF"/>
                    </a:solidFill>
                    <a:latin typeface="Perpetua" pitchFamily="18" charset="0"/>
                    <a:cs typeface="Arial" pitchFamily="34" charset="0"/>
                  </a:rPr>
                  <a:t>A,</a:t>
                </a:r>
                <a:r>
                  <a:rPr lang="en-US" sz="3200" baseline="-25000" dirty="0">
                    <a:solidFill>
                      <a:srgbClr val="00B050"/>
                    </a:solidFill>
                    <a:latin typeface="Comic Sans MS" pitchFamily="66" charset="0"/>
                    <a:cs typeface="Arial" pitchFamily="34" charset="0"/>
                  </a:rPr>
                  <a:t>B</a:t>
                </a:r>
                <a:r>
                  <a:rPr lang="en-US" sz="3200" baseline="-25000" dirty="0">
                    <a:solidFill>
                      <a:srgbClr val="0000FF"/>
                    </a:solidFill>
                    <a:latin typeface="Comic Sans MS" pitchFamily="66" charset="0"/>
                    <a:cs typeface="Arial" pitchFamily="34" charset="0"/>
                  </a:rPr>
                  <a:t>)</a:t>
                </a:r>
                <a:r>
                  <a:rPr lang="en-US" sz="3200" dirty="0">
                    <a:solidFill>
                      <a:srgbClr val="0000FF"/>
                    </a:solidFill>
                    <a:cs typeface="Arial" pitchFamily="34" charset="0"/>
                  </a:rPr>
                  <a:t>[‘1’] </a:t>
                </a:r>
                <a:r>
                  <a:rPr lang="en-US" sz="3200" dirty="0">
                    <a:solidFill>
                      <a:srgbClr val="0000FF"/>
                    </a:solidFill>
                    <a:latin typeface="cmsy10"/>
                    <a:cs typeface="Arial" pitchFamily="34" charset="0"/>
                  </a:rPr>
                  <a:t>¸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>
                  <a:solidFill>
                    <a:srgbClr val="0000FF"/>
                  </a:solidFill>
                  <a:latin typeface="cmsy1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00600"/>
                <a:ext cx="7162800" cy="13826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3052195" y="2628550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915400" cy="3801041"/>
          </a:xfrm>
        </p:spPr>
        <p:txBody>
          <a:bodyPr wrap="square">
            <a:spAutoFit/>
          </a:bodyPr>
          <a:lstStyle/>
          <a:p>
            <a:r>
              <a:rPr lang="en-US" sz="2800" dirty="0"/>
              <a:t>Execution tree </a:t>
            </a:r>
            <a:r>
              <a:rPr lang="en-US" sz="2800" dirty="0" smtClean="0">
                <a:solidFill>
                  <a:srgbClr val="0000FF"/>
                </a:solidFill>
              </a:rPr>
              <a:t>T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rgbClr val="0000FF"/>
                </a:solidFill>
              </a:rPr>
              <a:t>(A,B)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Nodes are all possible (partial) transcripts</a:t>
            </a:r>
            <a:endParaRPr lang="en-US" sz="3200" dirty="0" smtClean="0"/>
          </a:p>
          <a:p>
            <a:pPr lvl="1"/>
            <a:r>
              <a:rPr lang="en-US" sz="3200" dirty="0" smtClean="0"/>
              <a:t>Node 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® </a:t>
            </a:r>
            <a:r>
              <a:rPr lang="en-US" sz="3200" dirty="0" smtClean="0"/>
              <a:t>is labeled </a:t>
            </a:r>
            <a:r>
              <a:rPr lang="en-US" sz="3200" dirty="0"/>
              <a:t>by </a:t>
            </a:r>
            <a:r>
              <a:rPr lang="en-US" sz="3200" dirty="0">
                <a:solidFill>
                  <a:srgbClr val="0000FF"/>
                </a:solidFill>
              </a:rPr>
              <a:t>v[</a:t>
            </a:r>
            <a:r>
              <a:rPr lang="en-US" sz="32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3200" dirty="0">
                <a:solidFill>
                  <a:srgbClr val="0000FF"/>
                </a:solidFill>
              </a:rPr>
              <a:t>] </a:t>
            </a:r>
            <a:r>
              <a:rPr lang="en-US" sz="3200" b="1" dirty="0"/>
              <a:t>/</a:t>
            </a:r>
            <a:r>
              <a:rPr lang="en-US" sz="3200" dirty="0">
                <a:solidFill>
                  <a:srgbClr val="0000FF"/>
                </a:solidFill>
              </a:rPr>
              <a:t> w</a:t>
            </a:r>
            <a:r>
              <a:rPr lang="en-US" sz="3200" dirty="0" smtClean="0">
                <a:solidFill>
                  <a:srgbClr val="0000FF"/>
                </a:solidFill>
              </a:rPr>
              <a:t>[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rgbClr val="0000FF"/>
                </a:solidFill>
              </a:rPr>
              <a:t>]</a:t>
            </a:r>
          </a:p>
          <a:p>
            <a:pPr lvl="2"/>
            <a:r>
              <a:rPr lang="en-US" sz="2400" dirty="0">
                <a:solidFill>
                  <a:srgbClr val="0000FF"/>
                </a:solidFill>
              </a:rPr>
              <a:t>v[</a:t>
            </a:r>
            <a:r>
              <a:rPr lang="en-US" sz="24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400" dirty="0">
                <a:solidFill>
                  <a:srgbClr val="0000FF"/>
                </a:solidFill>
              </a:rPr>
              <a:t>] = </a:t>
            </a:r>
            <a:r>
              <a:rPr lang="en-US" sz="2400" dirty="0" err="1">
                <a:solidFill>
                  <a:srgbClr val="0000FF"/>
                </a:solidFill>
              </a:rPr>
              <a:t>Pr</a:t>
            </a:r>
            <a:r>
              <a:rPr lang="en-US" sz="2400" baseline="-25000" dirty="0" err="1">
                <a:solidFill>
                  <a:srgbClr val="0000FF"/>
                </a:solidFill>
                <a:latin typeface="Perpetua" pitchFamily="18" charset="0"/>
              </a:rPr>
              <a:t>out</a:t>
            </a:r>
            <a:r>
              <a:rPr lang="en-US" sz="2400" baseline="-25000" dirty="0">
                <a:solidFill>
                  <a:srgbClr val="0000FF"/>
                </a:solidFill>
                <a:latin typeface="Perpetua" pitchFamily="18" charset="0"/>
              </a:rPr>
              <a:t>(A,B</a:t>
            </a:r>
            <a:r>
              <a:rPr lang="en-US" sz="2400" baseline="-25000" dirty="0">
                <a:solidFill>
                  <a:srgbClr val="0000FF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[‘1’|</a:t>
            </a:r>
            <a:r>
              <a:rPr lang="en-US" sz="24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400" dirty="0">
                <a:solidFill>
                  <a:srgbClr val="0000FF"/>
                </a:solidFill>
              </a:rPr>
              <a:t>]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2"/>
            <a:r>
              <a:rPr lang="en-US" sz="2400" dirty="0" smtClean="0">
                <a:solidFill>
                  <a:srgbClr val="0000FF"/>
                </a:solidFill>
              </a:rPr>
              <a:t>w[</a:t>
            </a:r>
            <a:r>
              <a:rPr lang="en-US" sz="24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400" dirty="0" smtClean="0">
                <a:solidFill>
                  <a:srgbClr val="0000FF"/>
                </a:solidFill>
              </a:rPr>
              <a:t>] = </a:t>
            </a:r>
            <a:r>
              <a:rPr lang="en-US" sz="2400" dirty="0" err="1" smtClean="0">
                <a:solidFill>
                  <a:srgbClr val="0000FF"/>
                </a:solidFill>
              </a:rPr>
              <a:t>Pr</a:t>
            </a:r>
            <a:r>
              <a:rPr lang="en-US" sz="2400" baseline="-25000" dirty="0" smtClean="0">
                <a:solidFill>
                  <a:srgbClr val="0000FF"/>
                </a:solidFill>
              </a:rPr>
              <a:t>(A,B)</a:t>
            </a:r>
            <a:r>
              <a:rPr lang="en-US" sz="2400" dirty="0" smtClean="0">
                <a:solidFill>
                  <a:srgbClr val="0000FF"/>
                </a:solidFill>
              </a:rPr>
              <a:t>[</a:t>
            </a:r>
            <a:r>
              <a:rPr lang="en-US" sz="24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400" dirty="0" smtClean="0">
                <a:solidFill>
                  <a:srgbClr val="0000FF"/>
                </a:solidFill>
              </a:rPr>
              <a:t>]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sz="2800" dirty="0" smtClean="0">
              <a:solidFill>
                <a:srgbClr val="0000FF"/>
              </a:solidFill>
            </a:endParaRPr>
          </a:p>
          <a:p>
            <a:pPr lvl="1"/>
            <a:r>
              <a:rPr lang="en-US" sz="2800" dirty="0" smtClean="0"/>
              <a:t>Leaves determine</a:t>
            </a:r>
            <a:r>
              <a:rPr lang="en-US" sz="2800" dirty="0"/>
              <a:t> </a:t>
            </a:r>
            <a:r>
              <a:rPr lang="en-US" sz="2800" dirty="0" smtClean="0"/>
              <a:t>the parties</a:t>
            </a:r>
            <a:r>
              <a:rPr lang="en-US" sz="2800" dirty="0"/>
              <a:t>’ inputs</a:t>
            </a:r>
          </a:p>
          <a:p>
            <a:pPr lvl="2"/>
            <a:endParaRPr lang="en-US" sz="2400" dirty="0"/>
          </a:p>
          <a:p>
            <a:pPr>
              <a:buNone/>
            </a:pPr>
            <a:endParaRPr lang="he-I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16865" y="2590800"/>
            <a:ext cx="3193735" cy="2971800"/>
            <a:chOff x="5416865" y="2590800"/>
            <a:chExt cx="3193735" cy="2971800"/>
          </a:xfrm>
        </p:grpSpPr>
        <p:grpSp>
          <p:nvGrpSpPr>
            <p:cNvPr id="7" name="Group 6"/>
            <p:cNvGrpSpPr/>
            <p:nvPr/>
          </p:nvGrpSpPr>
          <p:grpSpPr>
            <a:xfrm>
              <a:off x="7010400" y="2590800"/>
              <a:ext cx="761747" cy="457200"/>
              <a:chOff x="4114800" y="1447800"/>
              <a:chExt cx="761747" cy="457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114800" y="1447800"/>
                <a:ext cx="685800" cy="4572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114800" y="1524000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½ / 1 </a:t>
                </a:r>
                <a:endParaRPr lang="he-IL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621438" y="3513826"/>
              <a:ext cx="772389" cy="457200"/>
              <a:chOff x="4114800" y="1447800"/>
              <a:chExt cx="772389" cy="457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114800" y="1447800"/>
                <a:ext cx="685800" cy="4572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89562" y="1515374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:r>
                  <a:rPr lang="en-US" dirty="0" smtClean="0"/>
                  <a:t>?/ ½ </a:t>
                </a:r>
                <a:endParaRPr lang="he-IL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384986" y="3513826"/>
              <a:ext cx="761747" cy="457200"/>
              <a:chOff x="4097548" y="1447800"/>
              <a:chExt cx="761747" cy="4572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135520" y="1447800"/>
                <a:ext cx="685800" cy="4572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97548" y="1524000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 rtl="0"/>
                <a:r>
                  <a:rPr lang="en-US" dirty="0" smtClean="0"/>
                  <a:t> ?/ ½ </a:t>
                </a:r>
                <a:endParaRPr lang="he-IL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543800" y="2971800"/>
              <a:ext cx="381000" cy="533400"/>
              <a:chOff x="5715000" y="1676400"/>
              <a:chExt cx="381000" cy="533400"/>
            </a:xfrm>
          </p:grpSpPr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5791200" y="1676400"/>
                <a:ext cx="304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marR="0" lvl="0" indent="-273050" algn="l" defTabSz="914400" rtl="0" eaLnBrk="1" fontAlgn="base" latinLnBrk="0" hangingPunct="1">
                  <a:lnSpc>
                    <a:spcPct val="100000"/>
                  </a:lnSpc>
                  <a:spcBef>
                    <a:spcPts val="575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mmi10"/>
                    <a:ea typeface="+mn-ea"/>
                    <a:cs typeface="+mn-cs"/>
                  </a:rPr>
                  <a:t>1</a:t>
                </a:r>
                <a:endParaRPr kumimoji="0" lang="he-IL" sz="26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mmi10"/>
                  <a:ea typeface="+mn-ea"/>
                  <a:cs typeface="+mn-cs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5715000" y="1752600"/>
                <a:ext cx="30480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6705600" y="2971800"/>
              <a:ext cx="457200" cy="533400"/>
              <a:chOff x="4876800" y="1676400"/>
              <a:chExt cx="457200" cy="5334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4953000" y="1752600"/>
                <a:ext cx="38100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ontent Placeholder 2"/>
              <p:cNvSpPr txBox="1">
                <a:spLocks/>
              </p:cNvSpPr>
              <p:nvPr/>
            </p:nvSpPr>
            <p:spPr bwMode="auto">
              <a:xfrm>
                <a:off x="4876800" y="1676400"/>
                <a:ext cx="304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marR="0" lvl="0" indent="-273050" algn="l" defTabSz="914400" rtl="0" eaLnBrk="1" fontAlgn="base" latinLnBrk="0" hangingPunct="1">
                  <a:lnSpc>
                    <a:spcPct val="100000"/>
                  </a:lnSpc>
                  <a:spcBef>
                    <a:spcPts val="575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mmi10"/>
                    <a:ea typeface="+mn-ea"/>
                    <a:cs typeface="+mn-cs"/>
                  </a:rPr>
                  <a:t>0</a:t>
                </a:r>
                <a:endParaRPr kumimoji="0" lang="he-IL" sz="26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mmi10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019800" y="3810000"/>
              <a:ext cx="458638" cy="618226"/>
              <a:chOff x="4875362" y="1591574"/>
              <a:chExt cx="458638" cy="618226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>
                <a:off x="4953000" y="1752600"/>
                <a:ext cx="38100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Content Placeholder 2"/>
              <p:cNvSpPr txBox="1">
                <a:spLocks/>
              </p:cNvSpPr>
              <p:nvPr/>
            </p:nvSpPr>
            <p:spPr bwMode="auto">
              <a:xfrm>
                <a:off x="4875362" y="1591574"/>
                <a:ext cx="304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marR="0" lvl="0" indent="-273050" algn="l" defTabSz="914400" rtl="0" eaLnBrk="1" fontAlgn="base" latinLnBrk="0" hangingPunct="1">
                  <a:lnSpc>
                    <a:spcPct val="100000"/>
                  </a:lnSpc>
                  <a:spcBef>
                    <a:spcPts val="575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mmi10"/>
                    <a:ea typeface="+mn-ea"/>
                    <a:cs typeface="+mn-cs"/>
                  </a:rPr>
                  <a:t>0</a:t>
                </a:r>
                <a:endParaRPr kumimoji="0" lang="he-IL" sz="26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mmi10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878129" y="3907766"/>
              <a:ext cx="381000" cy="533400"/>
              <a:chOff x="5715000" y="1676400"/>
              <a:chExt cx="381000" cy="533400"/>
            </a:xfrm>
          </p:grpSpPr>
          <p:sp>
            <p:nvSpPr>
              <p:cNvPr id="39" name="Content Placeholder 2"/>
              <p:cNvSpPr txBox="1">
                <a:spLocks/>
              </p:cNvSpPr>
              <p:nvPr/>
            </p:nvSpPr>
            <p:spPr bwMode="auto">
              <a:xfrm>
                <a:off x="5791200" y="1676400"/>
                <a:ext cx="304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marR="0" lvl="0" indent="-273050" algn="l" defTabSz="914400" rtl="0" eaLnBrk="1" fontAlgn="base" latinLnBrk="0" hangingPunct="1">
                  <a:lnSpc>
                    <a:spcPct val="100000"/>
                  </a:lnSpc>
                  <a:spcBef>
                    <a:spcPts val="575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mmi10"/>
                    <a:ea typeface="+mn-ea"/>
                    <a:cs typeface="+mn-cs"/>
                  </a:rPr>
                  <a:t>1</a:t>
                </a:r>
                <a:endParaRPr kumimoji="0" lang="he-IL" sz="26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mmi10"/>
                  <a:ea typeface="+mn-ea"/>
                  <a:cs typeface="+mn-cs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5715000" y="1752600"/>
                <a:ext cx="30480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Content Placeholder 2"/>
            <p:cNvSpPr txBox="1">
              <a:spLocks/>
            </p:cNvSpPr>
            <p:nvPr/>
          </p:nvSpPr>
          <p:spPr bwMode="auto">
            <a:xfrm rot="5400000">
              <a:off x="6858000" y="4648200"/>
              <a:ext cx="685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lvl="0" indent="-273050" algn="l" rtl="0"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en-US" sz="3600" dirty="0" smtClean="0">
                  <a:solidFill>
                    <a:srgbClr val="002060"/>
                  </a:solidFill>
                  <a:latin typeface="Perpetua" pitchFamily="18" charset="0"/>
                </a:rPr>
                <a:t>…</a:t>
              </a:r>
              <a:endParaRPr kumimoji="0" lang="he-IL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416865" y="5105400"/>
              <a:ext cx="685800" cy="457200"/>
              <a:chOff x="4038600" y="1447800"/>
              <a:chExt cx="685800" cy="4572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038600" y="1447800"/>
                <a:ext cx="685800" cy="4572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114800" y="1524000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:r>
                  <a:rPr lang="en-US" dirty="0" smtClean="0"/>
                  <a:t>0/</a:t>
                </a:r>
                <a:r>
                  <a:rPr lang="en-US" dirty="0" smtClean="0">
                    <a:latin typeface="Perpetua" pitchFamily="18" charset="0"/>
                  </a:rPr>
                  <a:t>?</a:t>
                </a:r>
                <a:r>
                  <a:rPr lang="en-US" dirty="0" smtClean="0"/>
                  <a:t> </a:t>
                </a:r>
                <a:endParaRPr lang="he-IL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017065" y="5105400"/>
              <a:ext cx="685800" cy="457200"/>
              <a:chOff x="4114800" y="1447800"/>
              <a:chExt cx="685800" cy="4572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114800" y="1447800"/>
                <a:ext cx="685800" cy="4572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260535" y="1524000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:r>
                  <a:rPr lang="en-US" dirty="0" smtClean="0"/>
                  <a:t>1/</a:t>
                </a:r>
                <a:r>
                  <a:rPr lang="en-US" dirty="0" smtClean="0">
                    <a:latin typeface="Perpetua" pitchFamily="18" charset="0"/>
                  </a:rPr>
                  <a:t>?</a:t>
                </a:r>
                <a:r>
                  <a:rPr lang="en-US" dirty="0" smtClean="0"/>
                  <a:t> </a:t>
                </a:r>
                <a:endParaRPr lang="he-IL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7924800" y="5105400"/>
              <a:ext cx="685800" cy="457200"/>
              <a:chOff x="3955735" y="1447800"/>
              <a:chExt cx="685800" cy="457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955735" y="1447800"/>
                <a:ext cx="685800" cy="4572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031935" y="1524000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:r>
                  <a:rPr lang="en-US" dirty="0" smtClean="0"/>
                  <a:t>0/</a:t>
                </a:r>
                <a:r>
                  <a:rPr lang="en-US" dirty="0" smtClean="0">
                    <a:latin typeface="Perpetua" pitchFamily="18" charset="0"/>
                  </a:rPr>
                  <a:t>?</a:t>
                </a:r>
                <a:r>
                  <a:rPr lang="en-US" dirty="0" smtClean="0"/>
                  <a:t> </a:t>
                </a:r>
                <a:endParaRPr lang="he-IL" dirty="0"/>
              </a:p>
            </p:txBody>
          </p:sp>
        </p:grpSp>
        <p:sp>
          <p:nvSpPr>
            <p:cNvPr id="58" name="Content Placeholder 2"/>
            <p:cNvSpPr txBox="1">
              <a:spLocks/>
            </p:cNvSpPr>
            <p:nvPr/>
          </p:nvSpPr>
          <p:spPr bwMode="auto">
            <a:xfrm>
              <a:off x="6331265" y="5143500"/>
              <a:ext cx="685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lvl="0" indent="-273050" algn="l" rtl="0"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en-US" sz="3600" dirty="0" smtClean="0">
                  <a:solidFill>
                    <a:srgbClr val="002060"/>
                  </a:solidFill>
                  <a:latin typeface="Perpetua" pitchFamily="18" charset="0"/>
                </a:rPr>
                <a:t>…</a:t>
              </a:r>
              <a:endParaRPr kumimoji="0" lang="he-IL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endParaRP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 bwMode="auto">
          <a:xfrm>
            <a:off x="990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Perpetua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US" dirty="0" smtClean="0">
                <a:latin typeface="+mj-lt"/>
              </a:rPr>
              <a:t>The Protocol </a:t>
            </a:r>
            <a:r>
              <a:rPr lang="en-US" sz="3600" dirty="0" smtClean="0">
                <a:latin typeface="Comic Sans MS" pitchFamily="66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A,B</a:t>
            </a:r>
            <a:r>
              <a:rPr lang="en-US" sz="3600" dirty="0" smtClean="0">
                <a:latin typeface="Comic Sans MS" pitchFamily="66" charset="0"/>
              </a:rPr>
              <a:t>)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+mj-lt"/>
              </a:rPr>
              <a:t>– All Honest</a:t>
            </a:r>
            <a:endParaRPr lang="he-IL" dirty="0">
              <a:latin typeface="+mj-lt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088038" y="5867400"/>
            <a:ext cx="1066800" cy="381000"/>
          </a:xfrm>
          <a:prstGeom prst="wedgeRoundRectCallout">
            <a:avLst>
              <a:gd name="adj1" fmla="val -25880"/>
              <a:gd name="adj2" fmla="val -1055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1-leaf</a:t>
            </a:r>
            <a:endParaRPr lang="he-IL" dirty="0"/>
          </a:p>
        </p:txBody>
      </p:sp>
      <p:sp>
        <p:nvSpPr>
          <p:cNvPr id="43" name="Rounded Rectangular Callout 42"/>
          <p:cNvSpPr/>
          <p:nvPr/>
        </p:nvSpPr>
        <p:spPr>
          <a:xfrm>
            <a:off x="4682906" y="5895442"/>
            <a:ext cx="1066800" cy="381000"/>
          </a:xfrm>
          <a:prstGeom prst="wedgeRoundRectCallout">
            <a:avLst>
              <a:gd name="adj1" fmla="val 33091"/>
              <a:gd name="adj2" fmla="val -13046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0-leaf</a:t>
            </a:r>
            <a:endParaRPr lang="he-IL" dirty="0"/>
          </a:p>
        </p:txBody>
      </p:sp>
      <p:sp>
        <p:nvSpPr>
          <p:cNvPr id="44" name="Oval 43"/>
          <p:cNvSpPr/>
          <p:nvPr/>
        </p:nvSpPr>
        <p:spPr>
          <a:xfrm>
            <a:off x="6439891" y="3513826"/>
            <a:ext cx="668867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The Protocol </a:t>
            </a:r>
            <a:r>
              <a:rPr lang="en-US" sz="3600" dirty="0" smtClean="0">
                <a:latin typeface="Comic Sans MS" pitchFamily="66" charset="0"/>
              </a:rPr>
              <a:t>(</a:t>
            </a:r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600" dirty="0" smtClean="0">
                <a:solidFill>
                  <a:srgbClr val="00B050"/>
                </a:solidFill>
              </a:rPr>
              <a:t>,</a:t>
            </a:r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3600" dirty="0" smtClean="0">
                <a:latin typeface="Comic Sans MS" pitchFamily="66" charset="0"/>
              </a:rPr>
              <a:t>) </a:t>
            </a:r>
            <a:r>
              <a:rPr lang="en-US" dirty="0">
                <a:latin typeface="+mj-lt"/>
              </a:rPr>
              <a:t>– </a:t>
            </a:r>
            <a:r>
              <a:rPr lang="en-US" dirty="0" smtClean="0">
                <a:latin typeface="+mj-lt"/>
              </a:rPr>
              <a:t>All Cheating</a:t>
            </a:r>
            <a:endParaRPr lang="he-IL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163273"/>
                <a:ext cx="8839200" cy="55626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v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 =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Pr</a:t>
                </a:r>
                <a:r>
                  <a:rPr lang="en-US" baseline="-250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out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(A,B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)</a:t>
                </a:r>
                <a:r>
                  <a:rPr lang="en-US" dirty="0">
                    <a:solidFill>
                      <a:srgbClr val="0000FF"/>
                    </a:solidFill>
                  </a:rPr>
                  <a:t>[‘1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’|</a:t>
                </a:r>
                <a:r>
                  <a:rPr lang="en-US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</a:t>
                </a:r>
                <a:r>
                  <a:rPr lang="en-US" dirty="0" smtClean="0">
                    <a:solidFill>
                      <a:srgbClr val="0000FF"/>
                    </a:solidFill>
                    <a:latin typeface="cmsy10"/>
                  </a:rPr>
                  <a:t>  </a:t>
                </a:r>
                <a:r>
                  <a:rPr lang="en-US" dirty="0" smtClean="0"/>
                  <a:t>and 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w[</a:t>
                </a:r>
                <a:r>
                  <a:rPr lang="en-US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 = </a:t>
                </a:r>
                <a:r>
                  <a:rPr lang="en-US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(A,B</a:t>
                </a:r>
                <a:r>
                  <a:rPr lang="en-US" baseline="-25000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</a:t>
                </a:r>
              </a:p>
              <a:p>
                <a:pPr marL="0" indent="0">
                  <a:buNone/>
                </a:pPr>
                <a:endParaRPr lang="en-US" sz="1100" b="1" dirty="0" smtClean="0">
                  <a:latin typeface="Perpetua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latin typeface="Perpetua" pitchFamily="18" charset="0"/>
                  </a:rPr>
                  <a:t>Claim: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8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,</a:t>
                </a:r>
                <a:r>
                  <a:rPr lang="en-US" sz="28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] </a:t>
                </a:r>
                <a:r>
                  <a:rPr lang="en-US" sz="2800" dirty="0">
                    <a:solidFill>
                      <a:srgbClr val="0000FF"/>
                    </a:solidFill>
                  </a:rPr>
                  <a:t>=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2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msy10"/>
                  </a:rPr>
                  <a:t>¢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v[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]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msy10"/>
                  </a:rPr>
                  <a:t>¢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w[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]       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/>
                  <a:t>Proof:</a:t>
                </a:r>
                <a:r>
                  <a:rPr lang="en-US" sz="2400" b="1" dirty="0" smtClean="0"/>
                  <a:t>  </a:t>
                </a:r>
              </a:p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(A,B)</a:t>
                </a:r>
                <a:r>
                  <a:rPr lang="en-US" sz="2800" baseline="30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/>
                  <a:t>uniformly picks a leaf in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T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  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w[</a:t>
                </a:r>
                <a:r>
                  <a:rPr lang="en-US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0000FF"/>
                            </a:solidFill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of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leaves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under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mmi10"/>
                          </a:rPr>
                          <m:t>®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0000FF"/>
                            </a:solidFill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of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leaves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in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rgbClr val="0000FF"/>
                    </a:solidFill>
                  </a:rPr>
                  <a:t>       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dirty="0">
                    <a:solidFill>
                      <a:srgbClr val="0000FF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mmi10"/>
                      </a:rPr>
                      <m:t>®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]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200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sz="22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0000FF"/>
                            </a:solidFill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of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leaves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under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mmi10"/>
                          </a:rPr>
                          <m:t>®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0000FF"/>
                            </a:solidFill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of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leaves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under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mmi10"/>
                          </a:rPr>
                          <m:t>®</m:t>
                        </m:r>
                      </m:den>
                    </m:f>
                    <m:r>
                      <a:rPr lang="en-US" dirty="0">
                        <a:latin typeface="Cambria Math"/>
                      </a:rPr>
                      <m:t> </m:t>
                    </m:r>
                  </m:oMath>
                </a14:m>
                <a:endParaRPr lang="en-US" sz="2200" b="1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200" b="1" dirty="0" smtClean="0">
                    <a:solidFill>
                      <a:srgbClr val="0000FF"/>
                    </a:solidFill>
                  </a:rPr>
                  <a:t>            </a:t>
                </a:r>
              </a:p>
              <a:p>
                <a:pPr marL="501650" indent="-457200"/>
                <a:r>
                  <a:rPr lang="en-US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dirty="0" smtClean="0">
                    <a:solidFill>
                      <a:srgbClr val="00B050"/>
                    </a:solidFill>
                    <a:latin typeface="Comic Sans MS" pitchFamily="66" charset="0"/>
                  </a:rPr>
                  <a:t>A,B</a:t>
                </a:r>
                <a:r>
                  <a:rPr lang="en-US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baseline="30000" dirty="0" smtClean="0"/>
                  <a:t> </a:t>
                </a:r>
                <a:r>
                  <a:rPr lang="en-US" sz="3000" dirty="0" smtClean="0"/>
                  <a:t>uniformly picks a </a:t>
                </a:r>
                <a:r>
                  <a:rPr lang="en-US" sz="3000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sz="3000" dirty="0" smtClean="0"/>
                  <a:t>-leaf in </a:t>
                </a:r>
                <a:r>
                  <a:rPr lang="en-US" sz="3000" dirty="0" smtClean="0">
                    <a:solidFill>
                      <a:srgbClr val="0000FF"/>
                    </a:solidFill>
                  </a:rPr>
                  <a:t>T</a:t>
                </a:r>
                <a:endParaRPr lang="en-US" sz="30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Pr</a:t>
                </a:r>
                <a:r>
                  <a:rPr lang="en-US" sz="24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4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,</a:t>
                </a:r>
                <a:r>
                  <a:rPr lang="en-US" sz="24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sz="24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00FF"/>
                            </a:solidFill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sz="2400" dirty="0"/>
                          <m:t>of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FF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en-US" sz="2400" dirty="0"/>
                          <m:t>leaves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under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mmi10"/>
                          </a:rPr>
                          <m:t>®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00FF"/>
                            </a:solidFill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of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0000FF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en-US" sz="2400" dirty="0"/>
                          <m:t>leaves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in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0000FF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= 2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00FF"/>
                            </a:solidFill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of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en-US" sz="2400" dirty="0"/>
                          <m:t>leaves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under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mmi10"/>
                          </a:rPr>
                          <m:t>®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0000FF"/>
                            </a:solidFill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of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leaves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in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den>
                    </m:f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endParaRPr lang="en-US" sz="240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800" dirty="0">
                  <a:solidFill>
                    <a:srgbClr val="0000FF"/>
                  </a:solidFill>
                </a:endParaRPr>
              </a:p>
              <a:p>
                <a:pPr marL="514350" indent="-514350">
                  <a:buNone/>
                </a:pPr>
                <a:r>
                  <a:rPr lang="en-US" sz="2800" baseline="-25000" dirty="0" smtClean="0">
                    <a:solidFill>
                      <a:srgbClr val="0000FF"/>
                    </a:solidFill>
                    <a:latin typeface="cmmi10"/>
                  </a:rPr>
                  <a:t> </a:t>
                </a:r>
                <a:r>
                  <a:rPr lang="en-US" sz="2800" dirty="0" smtClean="0"/>
                  <a:t>Hence,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Pr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baseline="-25000" dirty="0" smtClean="0">
                    <a:solidFill>
                      <a:srgbClr val="0000FF"/>
                    </a:solidFill>
                  </a:rPr>
                  <a:t>,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dirty="0">
                    <a:solidFill>
                      <a:srgbClr val="0000FF"/>
                    </a:solidFill>
                  </a:rPr>
                  <a:t>[</a:t>
                </a:r>
                <a:r>
                  <a:rPr lang="en-US" dirty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dirty="0">
                    <a:solidFill>
                      <a:srgbClr val="0000FF"/>
                    </a:solidFill>
                  </a:rPr>
                  <a:t>]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= </a:t>
                </a:r>
                <a:r>
                  <a:rPr lang="en-US" sz="2400" dirty="0">
                    <a:solidFill>
                      <a:srgbClr val="0000FF"/>
                    </a:solidFill>
                  </a:rPr>
                  <a:t>2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msy10"/>
                  </a:rPr>
                  <a:t>¢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v</a:t>
                </a:r>
                <a:r>
                  <a:rPr lang="en-US" sz="2400" dirty="0">
                    <a:solidFill>
                      <a:srgbClr val="0000FF"/>
                    </a:solidFill>
                  </a:rPr>
                  <a:t>[</a:t>
                </a:r>
                <a:r>
                  <a:rPr lang="en-US" sz="2400" dirty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2400" dirty="0">
                    <a:solidFill>
                      <a:srgbClr val="0000FF"/>
                    </a:solidFill>
                  </a:rPr>
                  <a:t>]</a:t>
                </a:r>
                <a:r>
                  <a:rPr lang="en-US" sz="2400" dirty="0">
                    <a:solidFill>
                      <a:srgbClr val="0000FF"/>
                    </a:solidFill>
                    <a:latin typeface="cmsy10"/>
                  </a:rPr>
                  <a:t>¢</a:t>
                </a:r>
                <a:r>
                  <a:rPr lang="en-US" sz="2400" dirty="0">
                    <a:solidFill>
                      <a:srgbClr val="0000FF"/>
                    </a:solidFill>
                  </a:rPr>
                  <a:t>w[</a:t>
                </a:r>
                <a:r>
                  <a:rPr lang="en-US" sz="2400" dirty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2400" dirty="0">
                    <a:solidFill>
                      <a:srgbClr val="0000FF"/>
                    </a:solidFill>
                  </a:rPr>
                  <a:t>]</a:t>
                </a:r>
                <a:endParaRPr lang="he-IL" sz="2400" baseline="-25000" dirty="0">
                  <a:solidFill>
                    <a:srgbClr val="0000FF"/>
                  </a:solidFill>
                  <a:latin typeface="cmmi1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163273"/>
                <a:ext cx="8839200" cy="5562600"/>
              </a:xfrm>
              <a:blipFill rotWithShape="1">
                <a:blip r:embed="rId2"/>
                <a:stretch>
                  <a:fillRect l="-1379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19200"/>
            <a:ext cx="2250083" cy="22584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94339" y="5029200"/>
            <a:ext cx="3276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7268362" y="1859684"/>
            <a:ext cx="478871" cy="32424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The Protocols 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dirty="0">
                <a:latin typeface="Comic Sans MS" pitchFamily="66" charset="0"/>
              </a:rPr>
              <a:t>) and (</a:t>
            </a: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,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dirty="0">
                <a:latin typeface="Comic Sans MS" pitchFamily="66" charset="0"/>
              </a:rPr>
              <a:t>) </a:t>
            </a:r>
            <a:endParaRPr lang="he-IL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763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Perpetua" pitchFamily="18" charset="0"/>
              </a:rPr>
              <a:t>Compensation </a:t>
            </a:r>
            <a:r>
              <a:rPr lang="en-US" sz="2800" b="1" dirty="0">
                <a:latin typeface="Perpetua" pitchFamily="18" charset="0"/>
              </a:rPr>
              <a:t>Lemma</a:t>
            </a:r>
            <a:r>
              <a:rPr lang="en-US" sz="2800" dirty="0">
                <a:latin typeface="Perpetua" pitchFamily="18" charset="0"/>
              </a:rPr>
              <a:t> (slightly simplified</a:t>
            </a:r>
            <a:r>
              <a:rPr lang="en-US" sz="2800" dirty="0" smtClean="0">
                <a:latin typeface="Perpetua" pitchFamily="18" charset="0"/>
              </a:rPr>
              <a:t>):</a:t>
            </a:r>
          </a:p>
          <a:p>
            <a:pPr marL="274638" lvl="1" indent="0">
              <a:buNone/>
            </a:pPr>
            <a:r>
              <a:rPr lang="en-US" sz="3000" dirty="0" smtClean="0">
                <a:latin typeface="Perpetua" pitchFamily="18" charset="0"/>
              </a:rPr>
              <a:t>For </a:t>
            </a:r>
            <a:r>
              <a:rPr lang="en-US" sz="3000" dirty="0">
                <a:latin typeface="Perpetua" pitchFamily="18" charset="0"/>
              </a:rPr>
              <a:t>any </a:t>
            </a:r>
            <a:r>
              <a:rPr lang="en-US" sz="3000" b="1" i="1" dirty="0">
                <a:latin typeface="Perpetua" pitchFamily="18" charset="0"/>
              </a:rPr>
              <a:t>frontier</a:t>
            </a:r>
            <a:r>
              <a:rPr lang="en-US" sz="3000" b="1" i="1" dirty="0">
                <a:solidFill>
                  <a:srgbClr val="FF0000"/>
                </a:solidFill>
                <a:latin typeface="Perpetua" pitchFamily="18" charset="0"/>
              </a:rPr>
              <a:t>*</a:t>
            </a:r>
            <a:r>
              <a:rPr lang="en-US" sz="3000" dirty="0">
                <a:latin typeface="Perpetua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n-US" sz="3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3000" dirty="0" smtClean="0">
                <a:latin typeface="Perpetua" pitchFamily="18" charset="0"/>
              </a:rPr>
              <a:t>in </a:t>
            </a:r>
            <a:r>
              <a:rPr lang="en-US" sz="3000" dirty="0">
                <a:solidFill>
                  <a:srgbClr val="0000FF"/>
                </a:solidFill>
              </a:rPr>
              <a:t>T</a:t>
            </a:r>
            <a:r>
              <a:rPr lang="en-US" sz="3000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3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3000" dirty="0">
                <a:solidFill>
                  <a:srgbClr val="002060"/>
                </a:solidFill>
                <a:latin typeface="Perpetua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000" baseline="-25000" dirty="0">
                <a:solidFill>
                  <a:srgbClr val="0000FF"/>
                </a:solidFill>
                <a:latin typeface="Perpetua" pitchFamily="18" charset="0"/>
              </a:rPr>
              <a:t>(A,B)</a:t>
            </a:r>
            <a:r>
              <a:rPr lang="en-US" sz="3000" dirty="0">
                <a:solidFill>
                  <a:srgbClr val="0000FF"/>
                </a:solidFill>
                <a:latin typeface="Comic Sans MS" pitchFamily="66" charset="0"/>
              </a:rPr>
              <a:t>[L] </a:t>
            </a:r>
            <a:r>
              <a:rPr lang="en-US" sz="3000" dirty="0">
                <a:solidFill>
                  <a:srgbClr val="0000FF"/>
                </a:solidFill>
                <a:latin typeface="cmsy10"/>
              </a:rPr>
              <a:t>¢ </a:t>
            </a:r>
            <a:r>
              <a:rPr lang="en-US" sz="3000" dirty="0" err="1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000" baseline="-25000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000" baseline="-25000" dirty="0">
                <a:solidFill>
                  <a:srgbClr val="00B050"/>
                </a:solidFill>
                <a:latin typeface="Comic Sans MS" pitchFamily="66" charset="0"/>
              </a:rPr>
              <a:t>A,B</a:t>
            </a:r>
            <a:r>
              <a:rPr lang="en-US" sz="3000" baseline="-2500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000" dirty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Comic Sans MS" pitchFamily="66" charset="0"/>
              </a:rPr>
              <a:t>[L] </a:t>
            </a:r>
            <a:r>
              <a:rPr lang="en-US" sz="3000" dirty="0">
                <a:solidFill>
                  <a:srgbClr val="0000FF"/>
                </a:solidFill>
                <a:latin typeface="Perpetua" pitchFamily="18" charset="0"/>
              </a:rPr>
              <a:t>= </a:t>
            </a:r>
            <a:r>
              <a:rPr lang="en-US" sz="3000" dirty="0" err="1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000" baseline="-25000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000" baseline="-25000" dirty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000" baseline="-25000" dirty="0">
                <a:solidFill>
                  <a:srgbClr val="0000FF"/>
                </a:solidFill>
                <a:latin typeface="Perpetua" pitchFamily="18" charset="0"/>
              </a:rPr>
              <a:t>,B</a:t>
            </a:r>
            <a:r>
              <a:rPr lang="en-US" sz="3000" baseline="-2500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000" dirty="0">
                <a:solidFill>
                  <a:srgbClr val="0000FF"/>
                </a:solidFill>
                <a:latin typeface="Comic Sans MS" pitchFamily="66" charset="0"/>
              </a:rPr>
              <a:t>[L] </a:t>
            </a:r>
            <a:r>
              <a:rPr lang="en-US" sz="3000" dirty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3000" dirty="0" err="1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000" baseline="-25000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000" baseline="-25000" dirty="0">
                <a:solidFill>
                  <a:srgbClr val="0000FF"/>
                </a:solidFill>
                <a:latin typeface="Perpetua" pitchFamily="18" charset="0"/>
              </a:rPr>
              <a:t>A,</a:t>
            </a:r>
            <a:r>
              <a:rPr lang="en-US" sz="3000" baseline="-25000" dirty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3000" baseline="-2500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000" dirty="0">
                <a:solidFill>
                  <a:srgbClr val="0000FF"/>
                </a:solidFill>
                <a:latin typeface="Comic Sans MS" pitchFamily="66" charset="0"/>
              </a:rPr>
              <a:t>[L</a:t>
            </a:r>
            <a:r>
              <a:rPr lang="en-US" sz="3000" dirty="0" smtClean="0">
                <a:solidFill>
                  <a:srgbClr val="0000FF"/>
                </a:solidFill>
                <a:latin typeface="Comic Sans MS" pitchFamily="66" charset="0"/>
              </a:rPr>
              <a:t>]</a:t>
            </a:r>
            <a:endParaRPr lang="en-US" sz="3000" dirty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Perpetua" pitchFamily="18" charset="0"/>
              <a:buChar char="*"/>
            </a:pPr>
            <a:r>
              <a:rPr lang="en-US" sz="2800" dirty="0" smtClean="0">
                <a:latin typeface="Perpetua" pitchFamily="18" charset="0"/>
              </a:rPr>
              <a:t>No node in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n-US" sz="2800" dirty="0">
                <a:solidFill>
                  <a:srgbClr val="0000FF"/>
                </a:solidFill>
                <a:latin typeface="cmsy10"/>
              </a:rPr>
              <a:t> </a:t>
            </a:r>
            <a:r>
              <a:rPr lang="en-US" sz="2800" dirty="0">
                <a:latin typeface="Perpetua" pitchFamily="18" charset="0"/>
              </a:rPr>
              <a:t>has </a:t>
            </a:r>
            <a:r>
              <a:rPr lang="en-US" sz="2800" dirty="0" smtClean="0">
                <a:latin typeface="Perpetua" pitchFamily="18" charset="0"/>
              </a:rPr>
              <a:t>an </a:t>
            </a:r>
            <a:r>
              <a:rPr lang="en-US" sz="2800" dirty="0"/>
              <a:t>ancestor</a:t>
            </a:r>
            <a:r>
              <a:rPr lang="en-US" sz="2800" i="1" dirty="0"/>
              <a:t> </a:t>
            </a:r>
            <a:r>
              <a:rPr lang="en-US" sz="2800" dirty="0" smtClean="0">
                <a:latin typeface="Perpetua" pitchFamily="18" charset="0"/>
              </a:rPr>
              <a:t>in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L </a:t>
            </a:r>
            <a:r>
              <a:rPr lang="en-US" sz="2400" dirty="0" smtClean="0">
                <a:latin typeface="Perpetua" pitchFamily="18" charset="0"/>
              </a:rPr>
              <a:t>(</a:t>
            </a:r>
            <a:r>
              <a:rPr lang="en-US" sz="2400" dirty="0" err="1" smtClean="0">
                <a:latin typeface="Perpetua" pitchFamily="18" charset="0"/>
              </a:rPr>
              <a:t>wrt</a:t>
            </a:r>
            <a:r>
              <a:rPr lang="en-US" sz="2400" dirty="0" smtClean="0">
                <a:latin typeface="Perpetua" pitchFamily="18" charset="0"/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Perpetua" pitchFamily="18" charset="0"/>
              </a:rPr>
              <a:t>)</a:t>
            </a:r>
            <a:endParaRPr lang="en-US" sz="1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800" b="1" dirty="0" smtClean="0">
              <a:latin typeface="Perpetua" pitchFamily="18" charset="0"/>
            </a:endParaRPr>
          </a:p>
          <a:p>
            <a:pPr marL="0" indent="0">
              <a:buNone/>
            </a:pPr>
            <a:endParaRPr lang="en-US" sz="2800" b="1" dirty="0" smtClean="0">
              <a:latin typeface="Perpetua" pitchFamily="18" charset="0"/>
            </a:endParaRPr>
          </a:p>
          <a:p>
            <a:pPr marL="319088" lvl="1" indent="0">
              <a:buNone/>
            </a:pPr>
            <a:r>
              <a:rPr lang="en-US" sz="2800" b="1" dirty="0" smtClean="0">
                <a:latin typeface="Perpetua" pitchFamily="18" charset="0"/>
              </a:rPr>
              <a:t>Proof:</a:t>
            </a:r>
          </a:p>
          <a:p>
            <a:pPr lvl="1"/>
            <a:r>
              <a:rPr lang="en-US" sz="2800" dirty="0" smtClean="0">
                <a:latin typeface="Perpetua" pitchFamily="18" charset="0"/>
              </a:rPr>
              <a:t>Let 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n-US" sz="2800" dirty="0" smtClean="0">
                <a:latin typeface="Perpetua" pitchFamily="18" charset="0"/>
              </a:rPr>
              <a:t> ={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2800" dirty="0">
                <a:latin typeface="Perpetua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T: 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b="1" dirty="0">
                <a:solidFill>
                  <a:srgbClr val="0000FF"/>
                </a:solidFill>
                <a:latin typeface="cmmi10"/>
              </a:rPr>
              <a:t> </a:t>
            </a:r>
            <a:r>
              <a:rPr lang="en-US" sz="2800" dirty="0">
                <a:latin typeface="Perpetua" pitchFamily="18" charset="0"/>
              </a:rPr>
              <a:t>is a 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1</a:t>
            </a:r>
            <a:r>
              <a:rPr lang="en-US" sz="2800" dirty="0" smtClean="0">
                <a:latin typeface="Perpetua" pitchFamily="18" charset="0"/>
              </a:rPr>
              <a:t>-leaf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}</a:t>
            </a:r>
            <a:endParaRPr lang="en-US" sz="2800" dirty="0">
              <a:solidFill>
                <a:srgbClr val="0000FF"/>
              </a:solidFill>
              <a:latin typeface="Perpetua" pitchFamily="18" charset="0"/>
            </a:endParaRPr>
          </a:p>
          <a:p>
            <a:pPr lvl="1"/>
            <a:r>
              <a:rPr lang="en-US" sz="3200" dirty="0" err="1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200" baseline="-25000" dirty="0">
                <a:solidFill>
                  <a:srgbClr val="0000FF"/>
                </a:solidFill>
                <a:latin typeface="Perpetua" pitchFamily="18" charset="0"/>
              </a:rPr>
              <a:t>(A,B</a:t>
            </a:r>
            <a:r>
              <a:rPr lang="en-US" sz="3200" baseline="-25000" dirty="0">
                <a:solidFill>
                  <a:srgbClr val="0000FF"/>
                </a:solidFill>
              </a:rPr>
              <a:t>) </a:t>
            </a:r>
            <a:r>
              <a:rPr lang="en-US" sz="3200" dirty="0">
                <a:solidFill>
                  <a:srgbClr val="0000FF"/>
                </a:solidFill>
              </a:rPr>
              <a:t>[</a:t>
            </a:r>
            <a:r>
              <a:rPr lang="en-US" sz="3200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n-US" sz="3200" dirty="0">
                <a:solidFill>
                  <a:srgbClr val="0000FF"/>
                </a:solidFill>
              </a:rPr>
              <a:t>] =</a:t>
            </a:r>
            <a:r>
              <a:rPr lang="en-US" sz="3200" b="1" dirty="0">
                <a:solidFill>
                  <a:srgbClr val="0000FF"/>
                </a:solidFill>
              </a:rPr>
              <a:t> ½ 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latin typeface="Perpetua" pitchFamily="18" charset="0"/>
              </a:rPr>
              <a:t>and  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200" baseline="-25000" dirty="0" smtClean="0">
                <a:solidFill>
                  <a:srgbClr val="00B050"/>
                </a:solidFill>
                <a:latin typeface="Perpetua" pitchFamily="18" charset="0"/>
              </a:rPr>
              <a:t>,</a:t>
            </a:r>
            <a:r>
              <a:rPr lang="en-US" sz="3200" baseline="-25000" dirty="0" smtClean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[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] </a:t>
            </a:r>
            <a:r>
              <a:rPr lang="en-US" sz="3200" dirty="0">
                <a:solidFill>
                  <a:srgbClr val="0000FF"/>
                </a:solidFill>
              </a:rPr>
              <a:t>= </a:t>
            </a:r>
            <a:r>
              <a:rPr lang="en-US" sz="3200" dirty="0" smtClean="0">
                <a:solidFill>
                  <a:srgbClr val="0000FF"/>
                </a:solidFill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marL="319088" lvl="1" indent="0">
              <a:buNone/>
            </a:pPr>
            <a:r>
              <a:rPr lang="en-US" sz="3200" b="1" dirty="0" smtClean="0">
                <a:latin typeface="cmsy10"/>
              </a:rPr>
              <a:t>	)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200" baseline="-25000" dirty="0" smtClean="0">
                <a:solidFill>
                  <a:srgbClr val="0000FF"/>
                </a:solidFill>
                <a:latin typeface="Perpetua" pitchFamily="18" charset="0"/>
              </a:rPr>
              <a:t>,B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[</a:t>
            </a:r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]</a:t>
            </a:r>
            <a:r>
              <a:rPr lang="en-US" sz="3200" dirty="0" smtClean="0">
                <a:solidFill>
                  <a:srgbClr val="0000FF"/>
                </a:solidFill>
                <a:latin typeface="cmsy10"/>
              </a:rPr>
              <a:t> ¢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00FF"/>
                </a:solidFill>
                <a:latin typeface="Perpetua" pitchFamily="18" charset="0"/>
              </a:rPr>
              <a:t>A,</a:t>
            </a:r>
            <a:r>
              <a:rPr lang="en-US" sz="3200" baseline="-25000" dirty="0" smtClean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[</a:t>
            </a:r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]</a:t>
            </a:r>
            <a:r>
              <a:rPr lang="en-US" sz="3200" dirty="0" smtClean="0">
                <a:solidFill>
                  <a:srgbClr val="0000FF"/>
                </a:solidFill>
                <a:latin typeface="cmsy10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= </a:t>
            </a:r>
            <a:r>
              <a:rPr lang="en-US" sz="3200" b="1" dirty="0" smtClean="0">
                <a:solidFill>
                  <a:srgbClr val="0000FF"/>
                </a:solidFill>
              </a:rPr>
              <a:t>½  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he-IL" sz="3200" baseline="-25000" dirty="0" smtClean="0">
              <a:solidFill>
                <a:srgbClr val="0000FF"/>
              </a:solidFill>
              <a:latin typeface="cmmi10"/>
            </a:endParaRP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3352800"/>
                <a:ext cx="7924800" cy="83462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tIns="144000" bIns="108000" rtlCol="0">
                <a:spAutoFit/>
              </a:bodyPr>
              <a:lstStyle/>
              <a:p>
                <a:pPr marL="360000" lvl="0" indent="-514350" algn="l" rtl="0">
                  <a:lnSpc>
                    <a:spcPct val="80000"/>
                  </a:lnSpc>
                  <a:spcBef>
                    <a:spcPts val="575"/>
                  </a:spcBef>
                  <a:buClr>
                    <a:srgbClr val="D34817"/>
                  </a:buClr>
                  <a:buSzPct val="85000"/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Perpetua"/>
                    <a:cs typeface="+mn-cs"/>
                  </a:rPr>
                  <a:t>Claim:  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Perpetua" pitchFamily="18" charset="0"/>
                    <a:cs typeface="+mn-cs"/>
                  </a:rPr>
                  <a:t>Pr</a:t>
                </a:r>
                <a:r>
                  <a:rPr lang="en-US" sz="3200" baseline="-25000" dirty="0" err="1" smtClean="0">
                    <a:solidFill>
                      <a:srgbClr val="0000FF"/>
                    </a:solidFill>
                    <a:latin typeface="Perpetua" pitchFamily="18" charset="0"/>
                    <a:cs typeface="+mn-cs"/>
                  </a:rPr>
                  <a:t>out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  <a:cs typeface="+mn-cs"/>
                  </a:rPr>
                  <a:t>(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latin typeface="Comic Sans MS" pitchFamily="66" charset="0"/>
                    <a:cs typeface="+mn-cs"/>
                  </a:rPr>
                  <a:t>A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Perpetua" pitchFamily="18" charset="0"/>
                    <a:cs typeface="+mn-cs"/>
                  </a:rPr>
                  <a:t>,B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  <a:cs typeface="+mn-cs"/>
                  </a:rPr>
                  <a:t>)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/>
                    <a:cs typeface="+mn-cs"/>
                  </a:rPr>
                  <a:t>[‘1’]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sy10"/>
                    <a:cs typeface="+mn-cs"/>
                  </a:rPr>
                  <a:t>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+mn-cs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+mn-cs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Perpetua"/>
                    <a:cs typeface="+mn-cs"/>
                  </a:rPr>
                  <a:t> 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Perpetua"/>
                    <a:cs typeface="+mn-cs"/>
                  </a:rPr>
                  <a:t>or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/>
                    <a:cs typeface="+mn-cs"/>
                  </a:rPr>
                  <a:t>  </a:t>
                </a:r>
                <a:r>
                  <a:rPr lang="en-US" sz="3200" dirty="0" err="1">
                    <a:solidFill>
                      <a:srgbClr val="0000FF"/>
                    </a:solidFill>
                    <a:latin typeface="Perpetua" pitchFamily="18" charset="0"/>
                    <a:cs typeface="+mn-cs"/>
                  </a:rPr>
                  <a:t>Pr</a:t>
                </a:r>
                <a:r>
                  <a:rPr lang="en-US" sz="3200" baseline="-25000" dirty="0" err="1">
                    <a:solidFill>
                      <a:srgbClr val="0000FF"/>
                    </a:solidFill>
                    <a:latin typeface="Perpetua" pitchFamily="18" charset="0"/>
                    <a:cs typeface="+mn-cs"/>
                  </a:rPr>
                  <a:t>out</a:t>
                </a:r>
                <a:r>
                  <a:rPr lang="en-US" sz="3200" baseline="-25000" dirty="0">
                    <a:solidFill>
                      <a:srgbClr val="0000FF"/>
                    </a:solidFill>
                    <a:latin typeface="Comic Sans MS" pitchFamily="66" charset="0"/>
                    <a:cs typeface="+mn-cs"/>
                  </a:rPr>
                  <a:t>(</a:t>
                </a:r>
                <a:r>
                  <a:rPr lang="en-US" sz="3200" baseline="-25000" dirty="0">
                    <a:solidFill>
                      <a:srgbClr val="0000FF"/>
                    </a:solidFill>
                    <a:latin typeface="Perpetua" pitchFamily="18" charset="0"/>
                    <a:cs typeface="+mn-cs"/>
                  </a:rPr>
                  <a:t>A,</a:t>
                </a:r>
                <a:r>
                  <a:rPr lang="en-US" sz="3200" baseline="-25000" dirty="0">
                    <a:solidFill>
                      <a:srgbClr val="00B050"/>
                    </a:solidFill>
                    <a:latin typeface="Comic Sans MS" pitchFamily="66" charset="0"/>
                    <a:cs typeface="+mn-cs"/>
                  </a:rPr>
                  <a:t>B</a:t>
                </a:r>
                <a:r>
                  <a:rPr lang="en-US" sz="3200" baseline="-25000" dirty="0">
                    <a:solidFill>
                      <a:srgbClr val="0000FF"/>
                    </a:solidFill>
                    <a:latin typeface="Comic Sans MS" pitchFamily="66" charset="0"/>
                    <a:cs typeface="+mn-cs"/>
                  </a:rPr>
                  <a:t>)</a:t>
                </a:r>
                <a:r>
                  <a:rPr lang="en-US" sz="3200" dirty="0">
                    <a:solidFill>
                      <a:srgbClr val="0000FF"/>
                    </a:solidFill>
                    <a:latin typeface="Perpetua"/>
                    <a:cs typeface="+mn-cs"/>
                  </a:rPr>
                  <a:t>[‘1’] </a:t>
                </a:r>
                <a:r>
                  <a:rPr lang="en-US" sz="3200" dirty="0">
                    <a:solidFill>
                      <a:srgbClr val="0000FF"/>
                    </a:solidFill>
                    <a:latin typeface="cmsy10"/>
                    <a:cs typeface="+mn-cs"/>
                  </a:rPr>
                  <a:t>¸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 smtClean="0">
                  <a:solidFill>
                    <a:srgbClr val="0000FF"/>
                  </a:solidFill>
                  <a:latin typeface="cmsy1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2800"/>
                <a:ext cx="7924800" cy="834625"/>
              </a:xfrm>
              <a:prstGeom prst="rect">
                <a:avLst/>
              </a:prstGeom>
              <a:blipFill rotWithShape="1">
                <a:blip r:embed="rId2"/>
                <a:stretch>
                  <a:fillRect l="-1839" b="-633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400800" y="4495800"/>
            <a:ext cx="2250083" cy="2258432"/>
            <a:chOff x="6400800" y="4495800"/>
            <a:chExt cx="2250083" cy="225843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495800"/>
              <a:ext cx="2250083" cy="2258432"/>
            </a:xfrm>
            <a:prstGeom prst="rect">
              <a:avLst/>
            </a:prstGeom>
          </p:spPr>
        </p:pic>
        <p:sp>
          <p:nvSpPr>
            <p:cNvPr id="42" name="Oval 41"/>
            <p:cNvSpPr/>
            <p:nvPr/>
          </p:nvSpPr>
          <p:spPr>
            <a:xfrm>
              <a:off x="6443662" y="6129556"/>
              <a:ext cx="478871" cy="32424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B05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938999" y="5138956"/>
              <a:ext cx="478871" cy="32424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0B050"/>
                </a:solidFill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4800600" y="4419600"/>
            <a:ext cx="3657600" cy="509631"/>
          </a:xfrm>
          <a:prstGeom prst="wedgeRoundRectCallout">
            <a:avLst>
              <a:gd name="adj1" fmla="val -32315"/>
              <a:gd name="adj2" fmla="val 11970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2800" baseline="-25000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2800" baseline="-25000" dirty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800" baseline="-25000" dirty="0">
                <a:solidFill>
                  <a:srgbClr val="0000FF"/>
                </a:solidFill>
                <a:latin typeface="Perpetua" pitchFamily="18" charset="0"/>
              </a:rPr>
              <a:t>,</a:t>
            </a:r>
            <a:r>
              <a:rPr lang="en-US" sz="2800" baseline="-25000" dirty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2800" baseline="-2500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2800" dirty="0">
                <a:solidFill>
                  <a:srgbClr val="0000FF"/>
                </a:solidFill>
              </a:rPr>
              <a:t>[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>
                <a:solidFill>
                  <a:srgbClr val="0000FF"/>
                </a:solidFill>
              </a:rPr>
              <a:t>] = 2</a:t>
            </a:r>
            <a:r>
              <a:rPr lang="en-US" sz="2800" dirty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2800" dirty="0">
                <a:solidFill>
                  <a:srgbClr val="0000FF"/>
                </a:solidFill>
              </a:rPr>
              <a:t>v[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>
                <a:solidFill>
                  <a:srgbClr val="0000FF"/>
                </a:solidFill>
              </a:rPr>
              <a:t>]</a:t>
            </a:r>
            <a:r>
              <a:rPr lang="en-US" sz="2800" dirty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2800" dirty="0">
                <a:solidFill>
                  <a:srgbClr val="0000FF"/>
                </a:solidFill>
              </a:rPr>
              <a:t>w[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>
                <a:solidFill>
                  <a:srgbClr val="0000FF"/>
                </a:solidFill>
              </a:rPr>
              <a:t>]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" y="3016534"/>
            <a:ext cx="5334000" cy="6477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52400"/>
            <a:ext cx="9372600" cy="990600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rgbClr val="0000FF"/>
                </a:solidFill>
              </a:rPr>
              <a:t>Pr</a:t>
            </a:r>
            <a:r>
              <a:rPr lang="en-US" sz="3800" baseline="-25000" dirty="0" smtClean="0">
                <a:solidFill>
                  <a:srgbClr val="0000FF"/>
                </a:solidFill>
              </a:rPr>
              <a:t>(A,B</a:t>
            </a:r>
            <a:r>
              <a:rPr lang="en-US" sz="3600" baseline="-25000" dirty="0" smtClean="0">
                <a:solidFill>
                  <a:srgbClr val="0000FF"/>
                </a:solidFill>
              </a:rPr>
              <a:t>)</a:t>
            </a:r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[L]</a:t>
            </a:r>
            <a:r>
              <a:rPr lang="en-US" sz="3800" dirty="0" smtClean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3800" dirty="0" smtClean="0">
                <a:solidFill>
                  <a:srgbClr val="0000FF"/>
                </a:solidFill>
              </a:rPr>
              <a:t>Pr</a:t>
            </a:r>
            <a:r>
              <a:rPr lang="en-US" sz="38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800" baseline="-25000" dirty="0" smtClean="0">
                <a:solidFill>
                  <a:srgbClr val="00B050"/>
                </a:solidFill>
                <a:latin typeface="Comic Sans MS" pitchFamily="66" charset="0"/>
              </a:rPr>
              <a:t>A,B</a:t>
            </a:r>
            <a:r>
              <a:rPr lang="en-US" sz="38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[L] </a:t>
            </a:r>
            <a:r>
              <a:rPr lang="en-US" sz="3800" dirty="0" smtClean="0">
                <a:solidFill>
                  <a:srgbClr val="0000FF"/>
                </a:solidFill>
              </a:rPr>
              <a:t>= Pr</a:t>
            </a:r>
            <a:r>
              <a:rPr lang="en-US" sz="38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800" baseline="-250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800" baseline="-25000" dirty="0" smtClean="0">
                <a:solidFill>
                  <a:srgbClr val="0000FF"/>
                </a:solidFill>
              </a:rPr>
              <a:t>,B</a:t>
            </a:r>
            <a:r>
              <a:rPr lang="en-US" sz="38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[L]</a:t>
            </a:r>
            <a:r>
              <a:rPr lang="en-US" sz="3600" dirty="0" smtClean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3800" dirty="0" smtClean="0">
                <a:solidFill>
                  <a:srgbClr val="0000FF"/>
                </a:solidFill>
              </a:rPr>
              <a:t>Pr</a:t>
            </a:r>
            <a:r>
              <a:rPr lang="en-US" sz="38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800" baseline="-25000" dirty="0" smtClean="0">
                <a:solidFill>
                  <a:srgbClr val="0000FF"/>
                </a:solidFill>
              </a:rPr>
              <a:t>A,</a:t>
            </a:r>
            <a:r>
              <a:rPr lang="en-US" sz="3800" baseline="-25000" dirty="0" smtClean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38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[L]</a:t>
            </a:r>
            <a:endParaRPr lang="he-IL" sz="3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295400"/>
                <a:ext cx="8153400" cy="6319679"/>
              </a:xfr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800" dirty="0" smtClean="0"/>
                  <a:t>We prove for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L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={’01’}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32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(X,Y</a:t>
                </a:r>
                <a:r>
                  <a:rPr lang="en-US" sz="3200" baseline="-25000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[b|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] = Pr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(X,Y</a:t>
                </a:r>
                <a:r>
                  <a:rPr lang="en-US" sz="3200" baseline="-25000" dirty="0" smtClean="0">
                    <a:solidFill>
                      <a:srgbClr val="0000FF"/>
                    </a:solidFill>
                  </a:rPr>
                  <a:t>)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sy10"/>
                  </a:rPr>
                  <a:t>±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b|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]</a:t>
                </a:r>
                <a:br>
                  <a:rPr lang="en-US" sz="3200" dirty="0" smtClean="0">
                    <a:solidFill>
                      <a:srgbClr val="0000FF"/>
                    </a:solidFill>
                  </a:rPr>
                </a:br>
                <a:r>
                  <a:rPr lang="en-US" sz="2800" dirty="0" smtClean="0"/>
                  <a:t>(prob. of taking edge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b</a:t>
                </a:r>
                <a:r>
                  <a:rPr lang="en-US" sz="3200" dirty="0" smtClean="0"/>
                  <a:t> </a:t>
                </a:r>
                <a:r>
                  <a:rPr lang="en-US" sz="2800" dirty="0"/>
                  <a:t>from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3200" dirty="0" smtClean="0"/>
                  <a:t>) 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</a:rPr>
                  <a:t>Pr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(X,Y</a:t>
                </a:r>
                <a:r>
                  <a:rPr lang="en-US" sz="3200" baseline="-25000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[01]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32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(X,Y</a:t>
                </a:r>
                <a:r>
                  <a:rPr lang="en-US" sz="3200" baseline="-25000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[0]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sy10"/>
                  </a:rPr>
                  <a:t>¢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32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(X,Y</a:t>
                </a:r>
                <a:r>
                  <a:rPr lang="en-US" sz="3200" baseline="-25000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[1|0]</a:t>
                </a:r>
              </a:p>
              <a:p>
                <a:pPr>
                  <a:buNone/>
                </a:pPr>
                <a:endParaRPr lang="en-US" sz="1100" dirty="0" smtClean="0">
                  <a:solidFill>
                    <a:srgbClr val="0000FF"/>
                  </a:solidFill>
                </a:endParaRPr>
              </a:p>
              <a:p>
                <a:pPr>
                  <a:buNone/>
                </a:pPr>
                <a:r>
                  <a:rPr lang="en-US" sz="3200" dirty="0" smtClean="0">
                    <a:solidFill>
                      <a:srgbClr val="0000FF"/>
                    </a:solidFill>
                  </a:rPr>
                  <a:t>	</a:t>
                </a:r>
                <a:r>
                  <a:rPr lang="en-US" sz="3200" dirty="0" err="1" smtClean="0">
                    <a:solidFill>
                      <a:srgbClr val="0000FF"/>
                    </a:solidFill>
                  </a:rPr>
                  <a:t>Pr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(A,B</a:t>
                </a:r>
                <a:r>
                  <a:rPr lang="en-US" sz="3200" baseline="-25000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[01]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32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(A,B</a:t>
                </a:r>
                <a:r>
                  <a:rPr lang="en-US" sz="3200" baseline="-25000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sz="3200" baseline="30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[0]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sy10"/>
                  </a:rPr>
                  <a:t>¢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32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(A,B</a:t>
                </a:r>
                <a:r>
                  <a:rPr lang="en-US" sz="3200" baseline="-25000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sz="3200" baseline="30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[1|0]</a:t>
                </a:r>
              </a:p>
              <a:p>
                <a:pPr>
                  <a:buNone/>
                </a:pPr>
                <a:r>
                  <a:rPr lang="en-US" sz="3200" dirty="0" smtClean="0">
                    <a:solidFill>
                      <a:srgbClr val="0000FF"/>
                    </a:solidFill>
                  </a:rPr>
                  <a:t>	</a:t>
                </a:r>
                <a:r>
                  <a:rPr lang="en-US" sz="3200" dirty="0" err="1" smtClean="0">
                    <a:solidFill>
                      <a:srgbClr val="0000FF"/>
                    </a:solidFill>
                  </a:rPr>
                  <a:t>Pr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A,B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[01]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A,B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200" baseline="30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[0]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sy10"/>
                  </a:rPr>
                  <a:t>¢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A,B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200" baseline="30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[1|0]</a:t>
                </a:r>
              </a:p>
              <a:p>
                <a:pPr>
                  <a:buNone/>
                </a:pPr>
                <a:r>
                  <a:rPr lang="en-US" sz="3200" dirty="0" smtClean="0">
                    <a:latin typeface="cmsy10"/>
                  </a:rPr>
                  <a:t>	)</a:t>
                </a:r>
              </a:p>
              <a:p>
                <a:pPr lvl="1">
                  <a:buNone/>
                </a:pPr>
                <a:r>
                  <a:rPr lang="en-US" sz="3000" dirty="0" smtClean="0">
                    <a:solidFill>
                      <a:srgbClr val="0000FF"/>
                    </a:solidFill>
                  </a:rPr>
                  <a:t>Pr</a:t>
                </a:r>
                <a:r>
                  <a:rPr lang="en-US" sz="30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0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3000" baseline="-25000" dirty="0" smtClean="0">
                    <a:solidFill>
                      <a:srgbClr val="0000FF"/>
                    </a:solidFill>
                  </a:rPr>
                  <a:t>,B</a:t>
                </a:r>
                <a:r>
                  <a:rPr lang="en-US" sz="30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000" dirty="0" smtClean="0">
                    <a:solidFill>
                      <a:srgbClr val="0000FF"/>
                    </a:solidFill>
                  </a:rPr>
                  <a:t>[01]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30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0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A,B</a:t>
                </a:r>
                <a:r>
                  <a:rPr lang="en-US" sz="30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000" baseline="30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smtClean="0">
                    <a:solidFill>
                      <a:srgbClr val="0000FF"/>
                    </a:solidFill>
                  </a:rPr>
                  <a:t>[0] </a:t>
                </a:r>
                <a:r>
                  <a:rPr lang="en-US" sz="3000" dirty="0" smtClean="0">
                    <a:solidFill>
                      <a:srgbClr val="0000FF"/>
                    </a:solidFill>
                    <a:latin typeface="cmsy10"/>
                  </a:rPr>
                  <a:t>¢</a:t>
                </a:r>
                <a:r>
                  <a:rPr lang="en-US" sz="3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30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(A,B</a:t>
                </a:r>
                <a:r>
                  <a:rPr lang="en-US" sz="3000" baseline="-25000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sz="3000" baseline="30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smtClean="0">
                    <a:solidFill>
                      <a:srgbClr val="0000FF"/>
                    </a:solidFill>
                  </a:rPr>
                  <a:t>[1|0]</a:t>
                </a:r>
              </a:p>
              <a:p>
                <a:pPr lvl="1">
                  <a:buNone/>
                </a:pPr>
                <a:r>
                  <a:rPr lang="en-US" sz="3000" dirty="0" err="1" smtClean="0">
                    <a:solidFill>
                      <a:srgbClr val="0000FF"/>
                    </a:solidFill>
                  </a:rPr>
                  <a:t>Pr</a:t>
                </a:r>
                <a:r>
                  <a:rPr lang="en-US" sz="30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000" baseline="-25000" dirty="0" smtClean="0">
                    <a:solidFill>
                      <a:srgbClr val="0000FF"/>
                    </a:solidFill>
                  </a:rPr>
                  <a:t>A,</a:t>
                </a:r>
                <a:r>
                  <a:rPr lang="en-US" sz="30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sz="30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000" dirty="0" smtClean="0">
                    <a:solidFill>
                      <a:srgbClr val="0000FF"/>
                    </a:solidFill>
                  </a:rPr>
                  <a:t>[01]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30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(A,B</a:t>
                </a:r>
                <a:r>
                  <a:rPr lang="en-US" sz="3000" baseline="-25000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sz="3000" baseline="30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smtClean="0">
                    <a:solidFill>
                      <a:srgbClr val="0000FF"/>
                    </a:solidFill>
                  </a:rPr>
                  <a:t>[0] </a:t>
                </a:r>
                <a:r>
                  <a:rPr lang="en-US" sz="3000" dirty="0" smtClean="0">
                    <a:solidFill>
                      <a:srgbClr val="0000FF"/>
                    </a:solidFill>
                    <a:latin typeface="cmsy10"/>
                  </a:rPr>
                  <a:t>¢</a:t>
                </a:r>
                <a:r>
                  <a:rPr lang="en-US" sz="3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β</m:t>
                    </m:r>
                  </m:oMath>
                </a14:m>
                <a:r>
                  <a:rPr lang="en-US" sz="30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0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A,B</a:t>
                </a:r>
                <a:r>
                  <a:rPr lang="en-US" sz="30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000" baseline="30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smtClean="0">
                    <a:solidFill>
                      <a:srgbClr val="0000FF"/>
                    </a:solidFill>
                  </a:rPr>
                  <a:t>[1|0]</a:t>
                </a:r>
                <a:endParaRPr lang="en-US" sz="3000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295400"/>
                <a:ext cx="8153400" cy="6319679"/>
              </a:xfrm>
              <a:blipFill rotWithShape="1">
                <a:blip r:embed="rId2"/>
                <a:stretch>
                  <a:fillRect l="-1495" t="-13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6019800" y="1600200"/>
            <a:ext cx="2372589" cy="3048000"/>
            <a:chOff x="5799303" y="2743200"/>
            <a:chExt cx="2372589" cy="3048000"/>
          </a:xfrm>
        </p:grpSpPr>
        <p:grpSp>
          <p:nvGrpSpPr>
            <p:cNvPr id="7" name="Group 58"/>
            <p:cNvGrpSpPr/>
            <p:nvPr/>
          </p:nvGrpSpPr>
          <p:grpSpPr>
            <a:xfrm>
              <a:off x="5799303" y="2743200"/>
              <a:ext cx="2372589" cy="3048000"/>
              <a:chOff x="5487838" y="2362200"/>
              <a:chExt cx="2372589" cy="3048000"/>
            </a:xfrm>
          </p:grpSpPr>
          <p:grpSp>
            <p:nvGrpSpPr>
              <p:cNvPr id="8" name="Group 6"/>
              <p:cNvGrpSpPr/>
              <p:nvPr/>
            </p:nvGrpSpPr>
            <p:grpSpPr>
              <a:xfrm>
                <a:off x="6477000" y="2362200"/>
                <a:ext cx="761747" cy="457200"/>
                <a:chOff x="4114800" y="1447800"/>
                <a:chExt cx="761747" cy="45720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4114800" y="1447800"/>
                  <a:ext cx="685800" cy="4572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4114800" y="1524000"/>
                  <a:ext cx="761747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dirty="0" smtClean="0"/>
                    <a:t>½ / 1 </a:t>
                  </a:r>
                  <a:endParaRPr lang="he-IL" dirty="0"/>
                </a:p>
              </p:txBody>
            </p:sp>
          </p:grpSp>
          <p:grpSp>
            <p:nvGrpSpPr>
              <p:cNvPr id="9" name="Group 16"/>
              <p:cNvGrpSpPr/>
              <p:nvPr/>
            </p:nvGrpSpPr>
            <p:grpSpPr>
              <a:xfrm>
                <a:off x="7088038" y="3285226"/>
                <a:ext cx="772389" cy="457200"/>
                <a:chOff x="4114800" y="1447800"/>
                <a:chExt cx="772389" cy="45720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114800" y="1447800"/>
                  <a:ext cx="685800" cy="4572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189562" y="1515374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l" rtl="0"/>
                  <a:r>
                    <a:rPr lang="en-US" dirty="0" smtClean="0"/>
                    <a:t>?/ ½ </a:t>
                  </a:r>
                  <a:endParaRPr lang="he-IL" dirty="0"/>
                </a:p>
              </p:txBody>
            </p:sp>
          </p:grpSp>
          <p:grpSp>
            <p:nvGrpSpPr>
              <p:cNvPr id="11" name="Group 20"/>
              <p:cNvGrpSpPr/>
              <p:nvPr/>
            </p:nvGrpSpPr>
            <p:grpSpPr>
              <a:xfrm>
                <a:off x="5851586" y="3285226"/>
                <a:ext cx="761747" cy="457200"/>
                <a:chOff x="4097548" y="1447800"/>
                <a:chExt cx="761747" cy="4572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4135520" y="1447800"/>
                  <a:ext cx="685800" cy="4572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097548" y="1524000"/>
                  <a:ext cx="761747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ctr" rtl="0"/>
                  <a:r>
                    <a:rPr lang="en-US" dirty="0" smtClean="0"/>
                    <a:t> ?/ ½ </a:t>
                  </a:r>
                  <a:endParaRPr lang="he-IL" dirty="0"/>
                </a:p>
              </p:txBody>
            </p:sp>
          </p:grpSp>
          <p:grpSp>
            <p:nvGrpSpPr>
              <p:cNvPr id="12" name="Group 36"/>
              <p:cNvGrpSpPr/>
              <p:nvPr/>
            </p:nvGrpSpPr>
            <p:grpSpPr>
              <a:xfrm>
                <a:off x="7010400" y="2743200"/>
                <a:ext cx="381000" cy="533400"/>
                <a:chOff x="5715000" y="1676400"/>
                <a:chExt cx="381000" cy="533400"/>
              </a:xfrm>
            </p:grpSpPr>
            <p:sp>
              <p:nvSpPr>
                <p:cNvPr id="20" name="Content Placeholder 2"/>
                <p:cNvSpPr txBox="1">
                  <a:spLocks/>
                </p:cNvSpPr>
                <p:nvPr/>
              </p:nvSpPr>
              <p:spPr bwMode="auto">
                <a:xfrm>
                  <a:off x="5791200" y="1676400"/>
                  <a:ext cx="304800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273050" marR="0" lvl="0" indent="-273050" algn="l" defTabSz="914400" rtl="0" eaLnBrk="1" fontAlgn="base" latinLnBrk="0" hangingPunct="1">
                    <a:lnSpc>
                      <a:spcPct val="100000"/>
                    </a:lnSpc>
                    <a:spcBef>
                      <a:spcPts val="575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5000"/>
                    <a:buFont typeface="Wingdings 2" pitchFamily="18" charset="2"/>
                    <a:buNone/>
                    <a:tabLst/>
                    <a:defRPr/>
                  </a:pPr>
                  <a:r>
                    <a:rPr kumimoji="0" lang="en-US" sz="2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mmi10"/>
                      <a:ea typeface="+mn-ea"/>
                      <a:cs typeface="+mn-cs"/>
                    </a:rPr>
                    <a:t>1</a:t>
                  </a:r>
                  <a:endParaRPr kumimoji="0" lang="he-IL" sz="26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mmi10"/>
                    <a:ea typeface="+mn-ea"/>
                    <a:cs typeface="+mn-cs"/>
                  </a:endParaRP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5715000" y="1752600"/>
                  <a:ext cx="304800" cy="4572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32"/>
              <p:cNvGrpSpPr/>
              <p:nvPr/>
            </p:nvGrpSpPr>
            <p:grpSpPr>
              <a:xfrm>
                <a:off x="6172200" y="2743200"/>
                <a:ext cx="457200" cy="533400"/>
                <a:chOff x="4876800" y="1676400"/>
                <a:chExt cx="457200" cy="533400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4953000" y="1752600"/>
                  <a:ext cx="381000" cy="4572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Content Placeholder 2"/>
                <p:cNvSpPr txBox="1">
                  <a:spLocks/>
                </p:cNvSpPr>
                <p:nvPr/>
              </p:nvSpPr>
              <p:spPr bwMode="auto">
                <a:xfrm>
                  <a:off x="4876800" y="1676400"/>
                  <a:ext cx="304800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273050" marR="0" lvl="0" indent="-273050" algn="l" defTabSz="914400" rtl="0" eaLnBrk="1" fontAlgn="base" latinLnBrk="0" hangingPunct="1">
                    <a:lnSpc>
                      <a:spcPct val="100000"/>
                    </a:lnSpc>
                    <a:spcBef>
                      <a:spcPts val="575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5000"/>
                    <a:buFont typeface="Wingdings 2" pitchFamily="18" charset="2"/>
                    <a:buNone/>
                    <a:tabLst/>
                    <a:defRPr/>
                  </a:pPr>
                  <a:r>
                    <a:rPr kumimoji="0" lang="en-US" sz="2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mmi10"/>
                      <a:ea typeface="+mn-ea"/>
                      <a:cs typeface="+mn-cs"/>
                    </a:rPr>
                    <a:t>0</a:t>
                  </a:r>
                  <a:endParaRPr kumimoji="0" lang="he-IL" sz="26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mmi1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oup 33"/>
              <p:cNvGrpSpPr/>
              <p:nvPr/>
            </p:nvGrpSpPr>
            <p:grpSpPr>
              <a:xfrm>
                <a:off x="5487838" y="3666226"/>
                <a:ext cx="457200" cy="533400"/>
                <a:chOff x="4876800" y="1676400"/>
                <a:chExt cx="457200" cy="533400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4953000" y="1752600"/>
                  <a:ext cx="381000" cy="4572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Content Placeholder 2"/>
                <p:cNvSpPr txBox="1">
                  <a:spLocks/>
                </p:cNvSpPr>
                <p:nvPr/>
              </p:nvSpPr>
              <p:spPr bwMode="auto">
                <a:xfrm>
                  <a:off x="4876800" y="1676400"/>
                  <a:ext cx="304800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273050" marR="0" lvl="0" indent="-273050" algn="l" defTabSz="914400" rtl="0" eaLnBrk="1" fontAlgn="base" latinLnBrk="0" hangingPunct="1">
                    <a:lnSpc>
                      <a:spcPct val="100000"/>
                    </a:lnSpc>
                    <a:spcBef>
                      <a:spcPts val="575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5000"/>
                    <a:buFont typeface="Wingdings 2" pitchFamily="18" charset="2"/>
                    <a:buNone/>
                    <a:tabLst/>
                    <a:defRPr/>
                  </a:pPr>
                  <a:r>
                    <a:rPr kumimoji="0" lang="en-US" sz="2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mmi10"/>
                      <a:ea typeface="+mn-ea"/>
                      <a:cs typeface="+mn-cs"/>
                    </a:rPr>
                    <a:t>0</a:t>
                  </a:r>
                  <a:endParaRPr kumimoji="0" lang="he-IL" sz="26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mmi1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oup 37"/>
              <p:cNvGrpSpPr/>
              <p:nvPr/>
            </p:nvGrpSpPr>
            <p:grpSpPr>
              <a:xfrm>
                <a:off x="6344729" y="3679166"/>
                <a:ext cx="381000" cy="533400"/>
                <a:chOff x="5715000" y="1676400"/>
                <a:chExt cx="381000" cy="533400"/>
              </a:xfrm>
            </p:grpSpPr>
            <p:sp>
              <p:nvSpPr>
                <p:cNvPr id="39" name="Content Placeholder 2"/>
                <p:cNvSpPr txBox="1">
                  <a:spLocks/>
                </p:cNvSpPr>
                <p:nvPr/>
              </p:nvSpPr>
              <p:spPr bwMode="auto">
                <a:xfrm>
                  <a:off x="5791200" y="1676400"/>
                  <a:ext cx="304800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273050" marR="0" lvl="0" indent="-273050" algn="l" defTabSz="914400" rtl="0" eaLnBrk="1" fontAlgn="base" latinLnBrk="0" hangingPunct="1">
                    <a:lnSpc>
                      <a:spcPct val="100000"/>
                    </a:lnSpc>
                    <a:spcBef>
                      <a:spcPts val="575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5000"/>
                    <a:buFont typeface="Wingdings 2" pitchFamily="18" charset="2"/>
                    <a:buNone/>
                    <a:tabLst/>
                    <a:defRPr/>
                  </a:pPr>
                  <a:r>
                    <a:rPr kumimoji="0" lang="en-US" sz="2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mmi10"/>
                      <a:ea typeface="+mn-ea"/>
                      <a:cs typeface="+mn-cs"/>
                    </a:rPr>
                    <a:t>1</a:t>
                  </a:r>
                  <a:endParaRPr kumimoji="0" lang="he-IL" sz="26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mmi10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5715000" y="1752600"/>
                  <a:ext cx="304800" cy="4572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Content Placeholder 2"/>
              <p:cNvSpPr txBox="1">
                <a:spLocks/>
              </p:cNvSpPr>
              <p:nvPr/>
            </p:nvSpPr>
            <p:spPr bwMode="auto">
              <a:xfrm rot="5400000">
                <a:off x="6775135" y="4876800"/>
                <a:ext cx="685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lvl="0" indent="-273050" algn="l" rtl="0">
                  <a:spcBef>
                    <a:spcPts val="575"/>
                  </a:spcBef>
                  <a:buClr>
                    <a:schemeClr val="accent1"/>
                  </a:buClr>
                  <a:buSzPct val="85000"/>
                </a:pPr>
                <a:r>
                  <a:rPr lang="en-US" sz="3600" dirty="0" smtClean="0">
                    <a:solidFill>
                      <a:srgbClr val="002060"/>
                    </a:solidFill>
                    <a:latin typeface="Perpetua" pitchFamily="18" charset="0"/>
                  </a:rPr>
                  <a:t>…</a:t>
                </a:r>
                <a:endParaRPr kumimoji="0" lang="he-IL" sz="36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mmi10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781800" y="4572000"/>
              <a:ext cx="697627" cy="457200"/>
              <a:chOff x="2318060" y="3276600"/>
              <a:chExt cx="697627" cy="4572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323972" y="3276600"/>
                <a:ext cx="685800" cy="457200"/>
              </a:xfrm>
              <a:prstGeom prst="ellips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318060" y="3352800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 rtl="0"/>
                <a:r>
                  <a:rPr lang="en-US" dirty="0" smtClean="0"/>
                  <a:t> ?/ ? </a:t>
                </a:r>
                <a:endParaRPr lang="he-IL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8382000" y="1524000"/>
            <a:ext cx="609600" cy="1499175"/>
            <a:chOff x="5943600" y="1524000"/>
            <a:chExt cx="609600" cy="1499175"/>
          </a:xfrm>
        </p:grpSpPr>
        <p:sp>
          <p:nvSpPr>
            <p:cNvPr id="33" name="Rectangle 32"/>
            <p:cNvSpPr/>
            <p:nvPr/>
          </p:nvSpPr>
          <p:spPr>
            <a:xfrm>
              <a:off x="5943600" y="1524000"/>
              <a:ext cx="609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latin typeface="+mn-lt"/>
                </a:rPr>
                <a:t>A</a:t>
              </a:r>
              <a:endParaRPr lang="en-US" sz="32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43600" y="2438400"/>
              <a:ext cx="609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00FF"/>
                  </a:solidFill>
                  <a:latin typeface="+mn-lt"/>
                </a:rPr>
                <a:t>B</a:t>
              </a:r>
              <a:endParaRPr lang="en-US" sz="3200" dirty="0">
                <a:solidFill>
                  <a:srgbClr val="0000FF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3250" y="3904851"/>
            <a:ext cx="5715000" cy="647700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Efficient Strategies</a:t>
            </a:r>
            <a:endParaRPr lang="he-IL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2611" y="3886200"/>
            <a:ext cx="8458200" cy="2685651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0000FF"/>
                </a:solidFill>
                <a:latin typeface="Perpetua" pitchFamily="18" charset="0"/>
              </a:rPr>
              <a:t>f(</a:t>
            </a:r>
            <a:r>
              <a:rPr lang="en-US" sz="36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36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3600" dirty="0" err="1" smtClean="0">
                <a:solidFill>
                  <a:srgbClr val="0000FF"/>
                </a:solidFill>
              </a:rPr>
              <a:t>,</a:t>
            </a:r>
            <a:r>
              <a:rPr lang="en-US" sz="36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36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3600" dirty="0" err="1" smtClean="0">
                <a:solidFill>
                  <a:srgbClr val="0000FF"/>
                </a:solidFill>
                <a:latin typeface="Perpetua" pitchFamily="18" charset="0"/>
              </a:rPr>
              <a:t>,i</a:t>
            </a:r>
            <a:r>
              <a:rPr lang="en-US" sz="3600" dirty="0" smtClean="0">
                <a:solidFill>
                  <a:srgbClr val="0000FF"/>
                </a:solidFill>
                <a:latin typeface="Perpetua" pitchFamily="18" charset="0"/>
              </a:rPr>
              <a:t>) </a:t>
            </a:r>
            <a:r>
              <a:rPr lang="en-US" sz="3600" dirty="0" smtClean="0">
                <a:solidFill>
                  <a:srgbClr val="0000FF"/>
                </a:solidFill>
              </a:rPr>
              <a:t>= </a:t>
            </a:r>
            <a:r>
              <a:rPr lang="en-US" sz="3600" dirty="0" smtClean="0">
                <a:solidFill>
                  <a:srgbClr val="0000FF"/>
                </a:solidFill>
                <a:latin typeface="cmmi10"/>
              </a:rPr>
              <a:t>l</a:t>
            </a:r>
            <a:r>
              <a:rPr lang="en-US" sz="36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36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36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3600" dirty="0" err="1" smtClean="0">
                <a:solidFill>
                  <a:srgbClr val="0000FF"/>
                </a:solidFill>
              </a:rPr>
              <a:t>,</a:t>
            </a:r>
            <a:r>
              <a:rPr lang="en-US" sz="36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36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3600" dirty="0" smtClean="0">
                <a:solidFill>
                  <a:srgbClr val="0000FF"/>
                </a:solidFill>
                <a:latin typeface="Perpetua" pitchFamily="18" charset="0"/>
              </a:rPr>
              <a:t>)</a:t>
            </a:r>
            <a:r>
              <a:rPr lang="en-US" sz="3600" baseline="-25000" dirty="0" smtClean="0">
                <a:solidFill>
                  <a:srgbClr val="0000FF"/>
                </a:solidFill>
                <a:latin typeface="Perpetua" pitchFamily="18" charset="0"/>
              </a:rPr>
              <a:t>1,,i</a:t>
            </a:r>
            <a:r>
              <a:rPr lang="en-US" sz="3600" dirty="0" smtClean="0">
                <a:solidFill>
                  <a:srgbClr val="0000FF"/>
                </a:solidFill>
                <a:latin typeface="Perpetua" pitchFamily="18" charset="0"/>
              </a:rPr>
              <a:t>,v[</a:t>
            </a:r>
            <a:r>
              <a:rPr lang="en-US" sz="3600" dirty="0" smtClean="0">
                <a:solidFill>
                  <a:srgbClr val="0000FF"/>
                </a:solidFill>
                <a:latin typeface="cmmi10"/>
              </a:rPr>
              <a:t>l</a:t>
            </a:r>
            <a:r>
              <a:rPr lang="en-US" sz="36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36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36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3600" dirty="0" err="1" smtClean="0">
                <a:solidFill>
                  <a:srgbClr val="0000FF"/>
                </a:solidFill>
              </a:rPr>
              <a:t>,</a:t>
            </a:r>
            <a:r>
              <a:rPr lang="en-US" sz="36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36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3600" dirty="0" smtClean="0">
                <a:solidFill>
                  <a:srgbClr val="0000FF"/>
                </a:solidFill>
                <a:latin typeface="Perpetua" pitchFamily="18" charset="0"/>
              </a:rPr>
              <a:t>)]</a:t>
            </a:r>
            <a:r>
              <a:rPr lang="en-US" sz="40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  <a:endParaRPr lang="en-US" sz="3600" dirty="0" smtClean="0">
              <a:solidFill>
                <a:srgbClr val="0000FF"/>
              </a:solidFill>
              <a:latin typeface="Perpetua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l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800" dirty="0" err="1" smtClean="0">
                <a:solidFill>
                  <a:srgbClr val="0000FF"/>
                </a:solidFill>
              </a:rPr>
              <a:t>,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) </a:t>
            </a:r>
            <a:r>
              <a:rPr lang="en-US" sz="2800" dirty="0" smtClean="0"/>
              <a:t>is the full transcript (</a:t>
            </a:r>
            <a:r>
              <a:rPr lang="en-US" sz="2800" dirty="0"/>
              <a:t>l</a:t>
            </a:r>
            <a:r>
              <a:rPr lang="en-US" sz="2800" dirty="0" smtClean="0"/>
              <a:t>eaf) </a:t>
            </a:r>
            <a:br>
              <a:rPr lang="en-US" sz="2800" dirty="0" smtClean="0"/>
            </a:br>
            <a:r>
              <a:rPr lang="en-US" sz="2800" dirty="0" smtClean="0"/>
              <a:t>generated by 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(A(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),B(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)) </a:t>
            </a:r>
          </a:p>
          <a:p>
            <a:pPr>
              <a:buNone/>
            </a:pPr>
            <a:endParaRPr lang="en-US" sz="400" dirty="0" smtClean="0">
              <a:solidFill>
                <a:srgbClr val="0000FF"/>
              </a:solidFill>
              <a:latin typeface="Perpetu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Perpetua" pitchFamily="18" charset="0"/>
              </a:rPr>
              <a:t>To sample 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800" dirty="0" err="1" smtClean="0">
                <a:solidFill>
                  <a:srgbClr val="0000FF"/>
                </a:solidFill>
              </a:rPr>
              <a:t>,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>
                <a:latin typeface="Perpetua" pitchFamily="18" charset="0"/>
              </a:rPr>
              <a:t>,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 </a:t>
            </a:r>
            <a:r>
              <a:rPr lang="en-US" sz="2800" dirty="0" smtClean="0"/>
              <a:t>invokes “</a:t>
            </a:r>
            <a:r>
              <a:rPr lang="en-US" sz="2800" dirty="0" smtClean="0">
                <a:solidFill>
                  <a:srgbClr val="0000FF"/>
                </a:solidFill>
              </a:rPr>
              <a:t>f</a:t>
            </a:r>
            <a:r>
              <a:rPr lang="en-US" sz="2800" dirty="0" smtClean="0"/>
              <a:t>-inverter” to </a:t>
            </a:r>
            <a:br>
              <a:rPr lang="en-US" sz="2800" dirty="0" smtClean="0"/>
            </a:br>
            <a:r>
              <a:rPr lang="en-US" sz="2800" dirty="0" smtClean="0"/>
              <a:t>get  uniform</a:t>
            </a:r>
            <a:r>
              <a:rPr lang="en-US" sz="2800" b="1" dirty="0" smtClean="0"/>
              <a:t>  </a:t>
            </a:r>
            <a:r>
              <a:rPr lang="en-US" sz="2800" dirty="0" smtClean="0"/>
              <a:t>preimage</a:t>
            </a:r>
            <a:r>
              <a:rPr lang="en-US" sz="2800" b="1" dirty="0" smtClean="0"/>
              <a:t>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,1)</a:t>
            </a:r>
            <a:endParaRPr lang="en-US" sz="28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228600" y="1752600"/>
            <a:ext cx="8686800" cy="181588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sz="2800" dirty="0" smtClean="0"/>
              <a:t>On trans.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800" u="sng" dirty="0" smtClean="0"/>
              <a:t>samples </a:t>
            </a:r>
            <a:r>
              <a:rPr lang="en-US" sz="2800" dirty="0" smtClean="0"/>
              <a:t>  uniform  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r</a:t>
            </a:r>
            <a:r>
              <a:rPr lang="en-US" sz="2800" baseline="-25000" dirty="0" err="1">
                <a:solidFill>
                  <a:srgbClr val="0000FF"/>
                </a:solidFill>
              </a:rPr>
              <a:t>A</a:t>
            </a:r>
            <a:r>
              <a:rPr lang="en-US" sz="2800" dirty="0" err="1">
                <a:solidFill>
                  <a:srgbClr val="0000FF"/>
                </a:solidFill>
              </a:rPr>
              <a:t>,r</a:t>
            </a:r>
            <a:r>
              <a:rPr lang="en-US" sz="2800" baseline="-25000" dirty="0" err="1">
                <a:solidFill>
                  <a:srgbClr val="0000FF"/>
                </a:solidFill>
              </a:rPr>
              <a:t>B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 err="1"/>
              <a:t>s.t.</a:t>
            </a:r>
            <a:endParaRPr lang="en-US" sz="2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),B(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)) </a:t>
            </a:r>
            <a:r>
              <a:rPr lang="en-US" sz="2800" dirty="0" smtClean="0">
                <a:latin typeface="Perpetua" pitchFamily="18" charset="0"/>
              </a:rPr>
              <a:t>is consistent with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®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out(</a:t>
            </a: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),B(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)) = ‘1’</a:t>
            </a:r>
          </a:p>
          <a:p>
            <a:pPr marL="514350" indent="-514350" algn="l" rtl="0">
              <a:buNone/>
            </a:pPr>
            <a:r>
              <a:rPr lang="en-US" sz="2800" dirty="0" smtClean="0"/>
              <a:t>Sends </a:t>
            </a: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’s reply on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®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3904851"/>
            <a:ext cx="2250083" cy="225843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447800" y="914399"/>
            <a:ext cx="3657600" cy="509631"/>
          </a:xfrm>
          <a:prstGeom prst="wedgeRoundRectCallout">
            <a:avLst>
              <a:gd name="adj1" fmla="val -25664"/>
              <a:gd name="adj2" fmla="val 13616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using OWFs inverter</a:t>
            </a:r>
            <a:endParaRPr lang="he-IL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7055" y="1778466"/>
            <a:ext cx="1828800" cy="477053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“          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” 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153" y="6099281"/>
            <a:ext cx="1429841" cy="523220"/>
          </a:xfrm>
          <a:prstGeom prst="rect">
            <a:avLst/>
          </a:prstGeom>
          <a:noFill/>
        </p:spPr>
        <p:txBody>
          <a:bodyPr wrap="square" rtlCol="1">
            <a:no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“          ” 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197754" y="4219662"/>
            <a:ext cx="436231" cy="1518408"/>
          </a:xfrm>
          <a:custGeom>
            <a:avLst/>
            <a:gdLst>
              <a:gd name="connsiteX0" fmla="*/ 310393 w 436231"/>
              <a:gd name="connsiteY0" fmla="*/ 0 h 1518408"/>
              <a:gd name="connsiteX1" fmla="*/ 251670 w 436231"/>
              <a:gd name="connsiteY1" fmla="*/ 67112 h 1518408"/>
              <a:gd name="connsiteX2" fmla="*/ 226503 w 436231"/>
              <a:gd name="connsiteY2" fmla="*/ 83890 h 1518408"/>
              <a:gd name="connsiteX3" fmla="*/ 176169 w 436231"/>
              <a:gd name="connsiteY3" fmla="*/ 159391 h 1518408"/>
              <a:gd name="connsiteX4" fmla="*/ 159391 w 436231"/>
              <a:gd name="connsiteY4" fmla="*/ 184558 h 1518408"/>
              <a:gd name="connsiteX5" fmla="*/ 151002 w 436231"/>
              <a:gd name="connsiteY5" fmla="*/ 209725 h 1518408"/>
              <a:gd name="connsiteX6" fmla="*/ 125835 w 436231"/>
              <a:gd name="connsiteY6" fmla="*/ 226503 h 1518408"/>
              <a:gd name="connsiteX7" fmla="*/ 83890 w 436231"/>
              <a:gd name="connsiteY7" fmla="*/ 293615 h 1518408"/>
              <a:gd name="connsiteX8" fmla="*/ 25167 w 436231"/>
              <a:gd name="connsiteY8" fmla="*/ 352338 h 1518408"/>
              <a:gd name="connsiteX9" fmla="*/ 0 w 436231"/>
              <a:gd name="connsiteY9" fmla="*/ 411061 h 1518408"/>
              <a:gd name="connsiteX10" fmla="*/ 25167 w 436231"/>
              <a:gd name="connsiteY10" fmla="*/ 545285 h 1518408"/>
              <a:gd name="connsiteX11" fmla="*/ 33556 w 436231"/>
              <a:gd name="connsiteY11" fmla="*/ 570452 h 1518408"/>
              <a:gd name="connsiteX12" fmla="*/ 41945 w 436231"/>
              <a:gd name="connsiteY12" fmla="*/ 595619 h 1518408"/>
              <a:gd name="connsiteX13" fmla="*/ 58723 w 436231"/>
              <a:gd name="connsiteY13" fmla="*/ 620786 h 1518408"/>
              <a:gd name="connsiteX14" fmla="*/ 83890 w 436231"/>
              <a:gd name="connsiteY14" fmla="*/ 671120 h 1518408"/>
              <a:gd name="connsiteX15" fmla="*/ 109057 w 436231"/>
              <a:gd name="connsiteY15" fmla="*/ 687898 h 1518408"/>
              <a:gd name="connsiteX16" fmla="*/ 142613 w 436231"/>
              <a:gd name="connsiteY16" fmla="*/ 738232 h 1518408"/>
              <a:gd name="connsiteX17" fmla="*/ 159391 w 436231"/>
              <a:gd name="connsiteY17" fmla="*/ 788566 h 1518408"/>
              <a:gd name="connsiteX18" fmla="*/ 184558 w 436231"/>
              <a:gd name="connsiteY18" fmla="*/ 838899 h 1518408"/>
              <a:gd name="connsiteX19" fmla="*/ 192947 w 436231"/>
              <a:gd name="connsiteY19" fmla="*/ 864066 h 1518408"/>
              <a:gd name="connsiteX20" fmla="*/ 226503 w 436231"/>
              <a:gd name="connsiteY20" fmla="*/ 914400 h 1518408"/>
              <a:gd name="connsiteX21" fmla="*/ 243281 w 436231"/>
              <a:gd name="connsiteY21" fmla="*/ 939567 h 1518408"/>
              <a:gd name="connsiteX22" fmla="*/ 260059 w 436231"/>
              <a:gd name="connsiteY22" fmla="*/ 964734 h 1518408"/>
              <a:gd name="connsiteX23" fmla="*/ 285226 w 436231"/>
              <a:gd name="connsiteY23" fmla="*/ 1015068 h 1518408"/>
              <a:gd name="connsiteX24" fmla="*/ 310393 w 436231"/>
              <a:gd name="connsiteY24" fmla="*/ 1031846 h 1518408"/>
              <a:gd name="connsiteX25" fmla="*/ 327171 w 436231"/>
              <a:gd name="connsiteY25" fmla="*/ 1065402 h 1518408"/>
              <a:gd name="connsiteX26" fmla="*/ 343949 w 436231"/>
              <a:gd name="connsiteY26" fmla="*/ 1090569 h 1518408"/>
              <a:gd name="connsiteX27" fmla="*/ 360727 w 436231"/>
              <a:gd name="connsiteY27" fmla="*/ 1140903 h 1518408"/>
              <a:gd name="connsiteX28" fmla="*/ 385894 w 436231"/>
              <a:gd name="connsiteY28" fmla="*/ 1191237 h 1518408"/>
              <a:gd name="connsiteX29" fmla="*/ 411061 w 436231"/>
              <a:gd name="connsiteY29" fmla="*/ 1241571 h 1518408"/>
              <a:gd name="connsiteX30" fmla="*/ 427839 w 436231"/>
              <a:gd name="connsiteY30" fmla="*/ 1392573 h 1518408"/>
              <a:gd name="connsiteX31" fmla="*/ 436228 w 436231"/>
              <a:gd name="connsiteY31" fmla="*/ 1518408 h 151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36231" h="1518408">
                <a:moveTo>
                  <a:pt x="310393" y="0"/>
                </a:moveTo>
                <a:cubicBezTo>
                  <a:pt x="292262" y="22664"/>
                  <a:pt x="274367" y="48198"/>
                  <a:pt x="251670" y="67112"/>
                </a:cubicBezTo>
                <a:cubicBezTo>
                  <a:pt x="243925" y="73567"/>
                  <a:pt x="234892" y="78297"/>
                  <a:pt x="226503" y="83890"/>
                </a:cubicBezTo>
                <a:lnTo>
                  <a:pt x="176169" y="159391"/>
                </a:lnTo>
                <a:cubicBezTo>
                  <a:pt x="170576" y="167780"/>
                  <a:pt x="162579" y="174993"/>
                  <a:pt x="159391" y="184558"/>
                </a:cubicBezTo>
                <a:cubicBezTo>
                  <a:pt x="156595" y="192947"/>
                  <a:pt x="156526" y="202820"/>
                  <a:pt x="151002" y="209725"/>
                </a:cubicBezTo>
                <a:cubicBezTo>
                  <a:pt x="144704" y="217598"/>
                  <a:pt x="134224" y="220910"/>
                  <a:pt x="125835" y="226503"/>
                </a:cubicBezTo>
                <a:cubicBezTo>
                  <a:pt x="105869" y="286402"/>
                  <a:pt x="123772" y="267027"/>
                  <a:pt x="83890" y="293615"/>
                </a:cubicBezTo>
                <a:cubicBezTo>
                  <a:pt x="45429" y="351307"/>
                  <a:pt x="69464" y="337572"/>
                  <a:pt x="25167" y="352338"/>
                </a:cubicBezTo>
                <a:cubicBezTo>
                  <a:pt x="11468" y="372887"/>
                  <a:pt x="0" y="383975"/>
                  <a:pt x="0" y="411061"/>
                </a:cubicBezTo>
                <a:cubicBezTo>
                  <a:pt x="0" y="482102"/>
                  <a:pt x="5889" y="487451"/>
                  <a:pt x="25167" y="545285"/>
                </a:cubicBezTo>
                <a:lnTo>
                  <a:pt x="33556" y="570452"/>
                </a:lnTo>
                <a:cubicBezTo>
                  <a:pt x="36352" y="578841"/>
                  <a:pt x="37040" y="588261"/>
                  <a:pt x="41945" y="595619"/>
                </a:cubicBezTo>
                <a:cubicBezTo>
                  <a:pt x="47538" y="604008"/>
                  <a:pt x="54214" y="611768"/>
                  <a:pt x="58723" y="620786"/>
                </a:cubicBezTo>
                <a:cubicBezTo>
                  <a:pt x="72369" y="648078"/>
                  <a:pt x="59848" y="647078"/>
                  <a:pt x="83890" y="671120"/>
                </a:cubicBezTo>
                <a:cubicBezTo>
                  <a:pt x="91019" y="678249"/>
                  <a:pt x="100668" y="682305"/>
                  <a:pt x="109057" y="687898"/>
                </a:cubicBezTo>
                <a:cubicBezTo>
                  <a:pt x="136810" y="771158"/>
                  <a:pt x="90247" y="643973"/>
                  <a:pt x="142613" y="738232"/>
                </a:cubicBezTo>
                <a:cubicBezTo>
                  <a:pt x="151202" y="753692"/>
                  <a:pt x="153798" y="771788"/>
                  <a:pt x="159391" y="788566"/>
                </a:cubicBezTo>
                <a:cubicBezTo>
                  <a:pt x="180476" y="851821"/>
                  <a:pt x="152034" y="773851"/>
                  <a:pt x="184558" y="838899"/>
                </a:cubicBezTo>
                <a:cubicBezTo>
                  <a:pt x="188513" y="846808"/>
                  <a:pt x="188653" y="856336"/>
                  <a:pt x="192947" y="864066"/>
                </a:cubicBezTo>
                <a:cubicBezTo>
                  <a:pt x="202740" y="881693"/>
                  <a:pt x="215318" y="897622"/>
                  <a:pt x="226503" y="914400"/>
                </a:cubicBezTo>
                <a:lnTo>
                  <a:pt x="243281" y="939567"/>
                </a:lnTo>
                <a:cubicBezTo>
                  <a:pt x="248874" y="947956"/>
                  <a:pt x="256871" y="955169"/>
                  <a:pt x="260059" y="964734"/>
                </a:cubicBezTo>
                <a:cubicBezTo>
                  <a:pt x="266882" y="985203"/>
                  <a:pt x="268964" y="998806"/>
                  <a:pt x="285226" y="1015068"/>
                </a:cubicBezTo>
                <a:cubicBezTo>
                  <a:pt x="292355" y="1022197"/>
                  <a:pt x="302004" y="1026253"/>
                  <a:pt x="310393" y="1031846"/>
                </a:cubicBezTo>
                <a:cubicBezTo>
                  <a:pt x="315986" y="1043031"/>
                  <a:pt x="320966" y="1054544"/>
                  <a:pt x="327171" y="1065402"/>
                </a:cubicBezTo>
                <a:cubicBezTo>
                  <a:pt x="332173" y="1074156"/>
                  <a:pt x="339854" y="1081356"/>
                  <a:pt x="343949" y="1090569"/>
                </a:cubicBezTo>
                <a:cubicBezTo>
                  <a:pt x="351132" y="1106730"/>
                  <a:pt x="350917" y="1126188"/>
                  <a:pt x="360727" y="1140903"/>
                </a:cubicBezTo>
                <a:cubicBezTo>
                  <a:pt x="408810" y="1213028"/>
                  <a:pt x="351162" y="1121773"/>
                  <a:pt x="385894" y="1191237"/>
                </a:cubicBezTo>
                <a:cubicBezTo>
                  <a:pt x="418419" y="1256286"/>
                  <a:pt x="389975" y="1178313"/>
                  <a:pt x="411061" y="1241571"/>
                </a:cubicBezTo>
                <a:cubicBezTo>
                  <a:pt x="419280" y="1307325"/>
                  <a:pt x="421763" y="1322704"/>
                  <a:pt x="427839" y="1392573"/>
                </a:cubicBezTo>
                <a:cubicBezTo>
                  <a:pt x="436657" y="1493979"/>
                  <a:pt x="436228" y="1467199"/>
                  <a:pt x="436228" y="1518408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6988029" y="4546834"/>
            <a:ext cx="453006" cy="3299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519067" y="5645791"/>
            <a:ext cx="148471" cy="15656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7" name="Straight Connector 26"/>
          <p:cNvCxnSpPr/>
          <p:nvPr/>
        </p:nvCxnSpPr>
        <p:spPr>
          <a:xfrm>
            <a:off x="2362550" y="4453156"/>
            <a:ext cx="129505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72475" y="4460271"/>
            <a:ext cx="155930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uiExpand="1" build="p"/>
      <p:bldP spid="47" grpId="0" animBg="1"/>
      <p:bldP spid="8" grpId="0" animBg="1"/>
      <p:bldP spid="16" grpId="0"/>
      <p:bldP spid="24" grpId="0"/>
      <p:bldP spid="19" grpId="0" animBg="1"/>
      <p:bldP spid="20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Inverting </a:t>
            </a: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A</a:t>
            </a:r>
            <a:r>
              <a:rPr lang="en-US" dirty="0" err="1" smtClean="0">
                <a:solidFill>
                  <a:srgbClr val="0000FF"/>
                </a:solidFill>
              </a:rPr>
              <a:t>,r</a:t>
            </a:r>
            <a:r>
              <a:rPr lang="en-US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err="1" smtClean="0">
                <a:solidFill>
                  <a:srgbClr val="0000FF"/>
                </a:solidFill>
              </a:rPr>
              <a:t>,i</a:t>
            </a:r>
            <a:r>
              <a:rPr lang="en-US" dirty="0" smtClean="0">
                <a:solidFill>
                  <a:srgbClr val="0000FF"/>
                </a:solidFill>
              </a:rPr>
              <a:t>)= </a:t>
            </a:r>
            <a:r>
              <a:rPr lang="en-US" dirty="0" smtClean="0">
                <a:solidFill>
                  <a:srgbClr val="0000FF"/>
                </a:solidFill>
                <a:latin typeface="cmmi10"/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A</a:t>
            </a:r>
            <a:r>
              <a:rPr lang="en-US" dirty="0" err="1" smtClean="0">
                <a:solidFill>
                  <a:srgbClr val="0000FF"/>
                </a:solidFill>
              </a:rPr>
              <a:t>,r</a:t>
            </a:r>
            <a:r>
              <a:rPr lang="en-US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baseline="-25000" dirty="0">
                <a:solidFill>
                  <a:srgbClr val="0000FF"/>
                </a:solidFill>
              </a:rPr>
              <a:t>,,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,v[</a:t>
            </a:r>
            <a:r>
              <a:rPr lang="en-US" dirty="0">
                <a:solidFill>
                  <a:srgbClr val="0000FF"/>
                </a:solidFill>
                <a:latin typeface="cmmi10"/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r</a:t>
            </a:r>
            <a:r>
              <a:rPr lang="en-US" baseline="-25000" dirty="0" err="1">
                <a:solidFill>
                  <a:srgbClr val="0000FF"/>
                </a:solidFill>
              </a:rPr>
              <a:t>A</a:t>
            </a:r>
            <a:r>
              <a:rPr lang="en-US" dirty="0" err="1">
                <a:solidFill>
                  <a:srgbClr val="0000FF"/>
                </a:solidFill>
              </a:rPr>
              <a:t>,r</a:t>
            </a:r>
            <a:r>
              <a:rPr lang="en-US" baseline="-25000" dirty="0" err="1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)]</a:t>
            </a:r>
            <a:endParaRPr lang="he-IL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686800" cy="5105400"/>
          </a:xfrm>
        </p:spPr>
        <p:txBody>
          <a:bodyPr/>
          <a:lstStyle/>
          <a:p>
            <a:r>
              <a:rPr lang="en-US" sz="2800" dirty="0" smtClean="0"/>
              <a:t>Assuming </a:t>
            </a:r>
            <a:r>
              <a:rPr lang="en-US" sz="2800" dirty="0"/>
              <a:t>OWFs do not exist, </a:t>
            </a:r>
            <a:r>
              <a:rPr lang="en-US" sz="2800" b="1" dirty="0" smtClean="0">
                <a:latin typeface="cmsy10"/>
              </a:rPr>
              <a:t>9</a:t>
            </a:r>
            <a:r>
              <a:rPr lang="en-US" sz="2800" dirty="0" smtClean="0"/>
              <a:t> efficient </a:t>
            </a:r>
            <a:r>
              <a:rPr lang="en-US" sz="2800" dirty="0" smtClean="0">
                <a:solidFill>
                  <a:srgbClr val="0000FF"/>
                </a:solidFill>
              </a:rPr>
              <a:t>f</a:t>
            </a:r>
            <a:r>
              <a:rPr lang="en-US" sz="2800" dirty="0" smtClean="0"/>
              <a:t>-inverter that on a </a:t>
            </a:r>
            <a:r>
              <a:rPr lang="en-US" sz="2800" dirty="0" err="1" smtClean="0">
                <a:solidFill>
                  <a:srgbClr val="FF0000"/>
                </a:solidFill>
              </a:rPr>
              <a:t>unifrom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output of </a:t>
            </a:r>
            <a:r>
              <a:rPr lang="en-US" sz="2800" dirty="0" smtClean="0">
                <a:solidFill>
                  <a:srgbClr val="0000FF"/>
                </a:solidFill>
              </a:rPr>
              <a:t>f,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smtClean="0"/>
              <a:t>returns </a:t>
            </a:r>
            <a:r>
              <a:rPr lang="en-US" sz="2800" u="sng" dirty="0" smtClean="0"/>
              <a:t>almost</a:t>
            </a:r>
            <a:r>
              <a:rPr lang="en-US" sz="2800" dirty="0" smtClean="0"/>
              <a:t> </a:t>
            </a:r>
            <a:r>
              <a:rPr lang="en-US" sz="2800" dirty="0"/>
              <a:t>uniform</a:t>
            </a:r>
            <a:r>
              <a:rPr lang="en-US" sz="2800" dirty="0" smtClean="0"/>
              <a:t> preimage </a:t>
            </a:r>
            <a:r>
              <a:rPr lang="en-US" sz="2800" dirty="0" smtClean="0">
                <a:solidFill>
                  <a:srgbClr val="000099"/>
                </a:solidFill>
              </a:rPr>
              <a:t>[</a:t>
            </a:r>
            <a:r>
              <a:rPr lang="en-US" sz="2800" dirty="0">
                <a:solidFill>
                  <a:srgbClr val="000099"/>
                </a:solidFill>
              </a:rPr>
              <a:t>IL ‘89</a:t>
            </a:r>
            <a:r>
              <a:rPr lang="en-US" sz="2800" dirty="0" smtClean="0">
                <a:solidFill>
                  <a:srgbClr val="000099"/>
                </a:solidFill>
              </a:rPr>
              <a:t>]</a:t>
            </a:r>
            <a:endParaRPr lang="en-US" sz="2800" dirty="0">
              <a:solidFill>
                <a:srgbClr val="000099"/>
              </a:solidFill>
              <a:latin typeface="Perpetua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Perpetua" pitchFamily="18" charset="0"/>
              </a:rPr>
              <a:t>Problem: </a:t>
            </a:r>
            <a:r>
              <a:rPr lang="en-US" sz="2800" dirty="0">
                <a:latin typeface="Perpetua" pitchFamily="18" charset="0"/>
              </a:rPr>
              <a:t>the </a:t>
            </a:r>
            <a:r>
              <a:rPr lang="en-US" sz="2800" dirty="0" smtClean="0">
                <a:latin typeface="Perpetua" pitchFamily="18" charset="0"/>
              </a:rPr>
              <a:t>query distribution </a:t>
            </a:r>
            <a:r>
              <a:rPr lang="en-US" sz="2800" dirty="0">
                <a:latin typeface="Perpetua" pitchFamily="18" charset="0"/>
              </a:rPr>
              <a:t>induced by </a:t>
            </a:r>
            <a:r>
              <a:rPr lang="en-US" sz="2800" dirty="0">
                <a:solidFill>
                  <a:srgbClr val="FF0000"/>
                </a:solidFill>
              </a:rPr>
              <a:t>unbounded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800" dirty="0">
                <a:solidFill>
                  <a:srgbClr val="000099"/>
                </a:solidFill>
              </a:rPr>
              <a:t>,</a:t>
            </a:r>
            <a:r>
              <a:rPr lang="en-US" sz="2800" dirty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2800" dirty="0" smtClean="0">
                <a:solidFill>
                  <a:srgbClr val="000099"/>
                </a:solidFill>
                <a:latin typeface="Perpetua" pitchFamily="18" charset="0"/>
              </a:rPr>
              <a:t>, </a:t>
            </a:r>
            <a:r>
              <a:rPr lang="en-US" sz="2800" dirty="0" smtClean="0">
                <a:latin typeface="Perpetua" pitchFamily="18" charset="0"/>
              </a:rPr>
              <a:t>might </a:t>
            </a:r>
            <a:r>
              <a:rPr lang="en-US" sz="2800" dirty="0">
                <a:latin typeface="Perpetua" pitchFamily="18" charset="0"/>
              </a:rPr>
              <a:t>be </a:t>
            </a:r>
            <a:r>
              <a:rPr lang="en-US" sz="2800" dirty="0">
                <a:solidFill>
                  <a:srgbClr val="FF0000"/>
                </a:solidFill>
                <a:latin typeface="Perpetua" pitchFamily="18" charset="0"/>
              </a:rPr>
              <a:t>far</a:t>
            </a:r>
            <a:r>
              <a:rPr lang="en-US" sz="2800" dirty="0">
                <a:latin typeface="Perpetua" pitchFamily="18" charset="0"/>
              </a:rPr>
              <a:t> from </a:t>
            </a:r>
            <a:r>
              <a:rPr lang="en-US" sz="2800" dirty="0" smtClean="0">
                <a:latin typeface="Perpetua" pitchFamily="18" charset="0"/>
              </a:rPr>
              <a:t>uniform –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A </a:t>
            </a:r>
            <a:r>
              <a:rPr lang="en-US" dirty="0" smtClean="0"/>
              <a:t>repeatedly deviates from the prescribed protocol </a:t>
            </a:r>
            <a:endParaRPr lang="en-US" sz="105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dirty="0" smtClean="0"/>
              <a:t>Does the success of </a:t>
            </a:r>
            <a:r>
              <a:rPr lang="en-US" sz="3200" dirty="0" smtClean="0">
                <a:solidFill>
                  <a:srgbClr val="FF0000"/>
                </a:solidFill>
              </a:rPr>
              <a:t>unbounded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200" dirty="0"/>
              <a:t>‘s (or </a:t>
            </a:r>
            <a:r>
              <a:rPr lang="en-US" sz="3200" dirty="0" smtClean="0"/>
              <a:t>of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3200" dirty="0" smtClean="0"/>
              <a:t>), </a:t>
            </a:r>
            <a:r>
              <a:rPr lang="en-US" sz="3200" dirty="0"/>
              <a:t>depend </a:t>
            </a:r>
            <a:r>
              <a:rPr lang="en-US" sz="3200" dirty="0" smtClean="0"/>
              <a:t>on</a:t>
            </a:r>
            <a:br>
              <a:rPr lang="en-US" sz="3200" dirty="0" smtClean="0"/>
            </a:br>
            <a:r>
              <a:rPr lang="en-US" sz="3200" dirty="0" smtClean="0"/>
              <a:t> “non-typical” queries?</a:t>
            </a:r>
            <a:endParaRPr lang="en-US" sz="800" dirty="0" smtClean="0"/>
          </a:p>
          <a:p>
            <a:pPr marL="0" indent="0">
              <a:buNone/>
            </a:pPr>
            <a:r>
              <a:rPr lang="en-US" sz="2800" b="1" dirty="0" smtClean="0"/>
              <a:t>Main observation</a:t>
            </a:r>
            <a:r>
              <a:rPr lang="en-US" sz="2800" dirty="0" smtClean="0"/>
              <a:t>: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 </a:t>
            </a:r>
            <a:r>
              <a:rPr lang="en-US" sz="2800" dirty="0" smtClean="0"/>
              <a:t>or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2800" dirty="0" smtClean="0"/>
              <a:t> do “well enough”, even if </a:t>
            </a:r>
            <a:r>
              <a:rPr lang="en-US" sz="2800" dirty="0">
                <a:solidFill>
                  <a:srgbClr val="0000FF"/>
                </a:solidFill>
              </a:rPr>
              <a:t>f</a:t>
            </a:r>
            <a:r>
              <a:rPr lang="en-US" sz="2800" dirty="0"/>
              <a:t>-inverter </a:t>
            </a:r>
            <a:r>
              <a:rPr lang="en-US" sz="2800" dirty="0" smtClean="0">
                <a:solidFill>
                  <a:srgbClr val="FF0000"/>
                </a:solidFill>
              </a:rPr>
              <a:t>fails </a:t>
            </a:r>
            <a:r>
              <a:rPr lang="en-US" sz="2800" dirty="0" smtClean="0"/>
              <a:t>on non-typical </a:t>
            </a:r>
            <a:r>
              <a:rPr lang="en-US" sz="2800" dirty="0"/>
              <a:t>queries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637" y="4572000"/>
            <a:ext cx="19812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97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362"/>
            <a:ext cx="8305800" cy="103663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Two Types of Non-Typical Queries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5257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f(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800" dirty="0" err="1" smtClean="0">
                <a:solidFill>
                  <a:srgbClr val="0000FF"/>
                </a:solidFill>
              </a:rPr>
              <a:t>,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,i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) </a:t>
            </a:r>
            <a:r>
              <a:rPr lang="en-US" sz="2800" dirty="0" smtClean="0">
                <a:solidFill>
                  <a:srgbClr val="0000FF"/>
                </a:solidFill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l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800" dirty="0" err="1" smtClean="0">
                <a:solidFill>
                  <a:srgbClr val="0000FF"/>
                </a:solidFill>
              </a:rPr>
              <a:t>,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)</a:t>
            </a:r>
            <a:r>
              <a:rPr lang="en-US" sz="2800" baseline="-25000" dirty="0" smtClean="0">
                <a:solidFill>
                  <a:srgbClr val="0000FF"/>
                </a:solidFill>
                <a:latin typeface="Perpetua" pitchFamily="18" charset="0"/>
              </a:rPr>
              <a:t>1,,i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,v[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l</a:t>
            </a:r>
            <a:r>
              <a:rPr lang="en-US" sz="2800" dirty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>
                <a:solidFill>
                  <a:srgbClr val="0000FF"/>
                </a:solidFill>
              </a:rPr>
              <a:t>A</a:t>
            </a:r>
            <a:r>
              <a:rPr lang="en-US" sz="2800" dirty="0" err="1">
                <a:solidFill>
                  <a:srgbClr val="0000FF"/>
                </a:solidFill>
              </a:rPr>
              <a:t>,</a:t>
            </a:r>
            <a:r>
              <a:rPr lang="en-US" sz="2800" dirty="0" err="1">
                <a:solidFill>
                  <a:srgbClr val="0000FF"/>
                </a:solidFill>
                <a:latin typeface="Perpetua" pitchFamily="18" charset="0"/>
              </a:rPr>
              <a:t>r</a:t>
            </a:r>
            <a:r>
              <a:rPr lang="en-US" sz="2800" baseline="-25000" dirty="0" err="1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)]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‘s queries are of the form 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(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Perpetua" pitchFamily="18" charset="0"/>
              </a:rPr>
              <a:t>1)</a:t>
            </a:r>
            <a:endParaRPr lang="en-US" sz="2800" b="1" dirty="0" smtClean="0"/>
          </a:p>
          <a:p>
            <a:pPr>
              <a:buClr>
                <a:srgbClr val="D34817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UnBalanced queries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  <a:buNone/>
            </a:pP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    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UnBal</a:t>
            </a:r>
            <a:r>
              <a:rPr lang="en-US" sz="2800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Perpetua" pitchFamily="18" charset="0"/>
              </a:rPr>
              <a:t>= {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erpetua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Perpetua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2800" baseline="-25000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2800" baseline="-25000" dirty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800" baseline="-25000" dirty="0">
                <a:solidFill>
                  <a:srgbClr val="7030A0"/>
                </a:solidFill>
                <a:latin typeface="Comic Sans MS" pitchFamily="66" charset="0"/>
              </a:rPr>
              <a:t>,</a:t>
            </a:r>
            <a:r>
              <a:rPr lang="en-US" sz="2800" baseline="-25000" dirty="0">
                <a:solidFill>
                  <a:srgbClr val="0000FF"/>
                </a:solidFill>
              </a:rPr>
              <a:t>B</a:t>
            </a:r>
            <a:r>
              <a:rPr lang="en-US" sz="2800" baseline="-2500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2800" baseline="-250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Perpetua" pitchFamily="18" charset="0"/>
              </a:rPr>
              <a:t>[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>
                <a:solidFill>
                  <a:srgbClr val="0000FF"/>
                </a:solidFill>
                <a:latin typeface="Perpetua" pitchFamily="18" charset="0"/>
              </a:rPr>
              <a:t>] &gt; c </a:t>
            </a:r>
            <a:r>
              <a:rPr lang="en-US" sz="2800" dirty="0">
                <a:solidFill>
                  <a:srgbClr val="0000FF"/>
                </a:solidFill>
                <a:latin typeface="cmsy10"/>
              </a:rPr>
              <a:t>¢ </a:t>
            </a:r>
            <a:r>
              <a:rPr lang="en-US" sz="2800" dirty="0" err="1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2800" baseline="-25000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2800" baseline="-25000" dirty="0">
                <a:solidFill>
                  <a:srgbClr val="0000FF"/>
                </a:solidFill>
              </a:rPr>
              <a:t>A,B</a:t>
            </a:r>
            <a:r>
              <a:rPr lang="en-US" sz="2800" baseline="-2500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[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>
                <a:solidFill>
                  <a:srgbClr val="0000FF"/>
                </a:solidFill>
              </a:rPr>
              <a:t>]</a:t>
            </a:r>
            <a:r>
              <a:rPr lang="en-US" sz="2800" dirty="0">
                <a:solidFill>
                  <a:srgbClr val="0000FF"/>
                </a:solidFill>
                <a:latin typeface="Perpetua" pitchFamily="18" charset="0"/>
              </a:rPr>
              <a:t>}</a:t>
            </a:r>
          </a:p>
          <a:p>
            <a:pPr lvl="0">
              <a:buClr>
                <a:srgbClr val="D34817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  <a:latin typeface="Perpetua" pitchFamily="18" charset="0"/>
              </a:rPr>
              <a:t>     where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Perpetua" pitchFamily="18" charset="0"/>
              </a:rPr>
              <a:t>c </a:t>
            </a:r>
            <a:r>
              <a:rPr lang="en-US" sz="2800" dirty="0">
                <a:solidFill>
                  <a:prstClr val="black"/>
                </a:solidFill>
                <a:latin typeface="Perpetua" pitchFamily="18" charset="0"/>
              </a:rPr>
              <a:t>is large (e.g., </a:t>
            </a:r>
            <a:r>
              <a:rPr lang="en-US" sz="2800" dirty="0">
                <a:solidFill>
                  <a:srgbClr val="0000FF"/>
                </a:solidFill>
                <a:latin typeface="Perpetua" pitchFamily="18" charset="0"/>
              </a:rPr>
              <a:t>1000</a:t>
            </a:r>
            <a:r>
              <a:rPr lang="en-US" sz="2800" dirty="0">
                <a:solidFill>
                  <a:prstClr val="black"/>
                </a:solidFill>
                <a:latin typeface="Perpetua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cmmi10"/>
            </a:endParaRPr>
          </a:p>
          <a:p>
            <a:pPr lvl="1">
              <a:buClr>
                <a:srgbClr val="D34817"/>
              </a:buClr>
            </a:pPr>
            <a:r>
              <a:rPr lang="en-US" sz="2600" dirty="0" err="1" smtClean="0">
                <a:solidFill>
                  <a:srgbClr val="0000FF"/>
                </a:solidFill>
                <a:latin typeface="Perpetua"/>
              </a:rPr>
              <a:t>Pr</a:t>
            </a:r>
            <a:r>
              <a:rPr lang="en-US" sz="2600" baseline="-25000" dirty="0" err="1" smtClean="0">
                <a:solidFill>
                  <a:srgbClr val="0000FF"/>
                </a:solidFill>
                <a:latin typeface="Perpetua"/>
              </a:rPr>
              <a:t>f</a:t>
            </a:r>
            <a:r>
              <a:rPr lang="en-US" sz="2600" dirty="0" smtClean="0">
                <a:solidFill>
                  <a:srgbClr val="0000FF"/>
                </a:solidFill>
                <a:latin typeface="Perpetua"/>
              </a:rPr>
              <a:t>[(</a:t>
            </a:r>
            <a:r>
              <a:rPr lang="en-US" sz="2600" dirty="0" err="1" smtClean="0">
                <a:solidFill>
                  <a:srgbClr val="0000FF"/>
                </a:solidFill>
                <a:latin typeface="Perpetua"/>
              </a:rPr>
              <a:t>UnBal</a:t>
            </a:r>
            <a:r>
              <a:rPr lang="en-US" sz="2600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600" dirty="0" smtClean="0">
                <a:solidFill>
                  <a:srgbClr val="0000FF"/>
                </a:solidFill>
              </a:rPr>
              <a:t>,</a:t>
            </a:r>
            <a:r>
              <a:rPr lang="en-US" sz="2600" dirty="0" smtClean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2600" dirty="0" smtClean="0">
                <a:solidFill>
                  <a:srgbClr val="0000FF"/>
                </a:solidFill>
              </a:rPr>
              <a:t>)</a:t>
            </a:r>
            <a:r>
              <a:rPr lang="en-US" sz="2600" dirty="0" smtClean="0">
                <a:solidFill>
                  <a:srgbClr val="0000FF"/>
                </a:solidFill>
                <a:latin typeface="Perpetua" pitchFamily="18" charset="0"/>
              </a:rPr>
              <a:t>] </a:t>
            </a:r>
            <a:r>
              <a:rPr lang="en-US" sz="2600" b="1" dirty="0" smtClean="0">
                <a:solidFill>
                  <a:srgbClr val="0000FF"/>
                </a:solidFill>
                <a:latin typeface="Perpetua" pitchFamily="18" charset="0"/>
              </a:rPr>
              <a:t>= </a:t>
            </a:r>
            <a:r>
              <a:rPr lang="en-US" sz="2600" dirty="0" err="1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26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2600" baseline="-25000" dirty="0" smtClean="0">
                <a:solidFill>
                  <a:srgbClr val="0000FF"/>
                </a:solidFill>
              </a:rPr>
              <a:t>A,B</a:t>
            </a:r>
            <a:r>
              <a:rPr lang="en-US" sz="2600" baseline="-2500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2600" baseline="-25000" dirty="0">
                <a:solidFill>
                  <a:srgbClr val="0000FF"/>
                </a:solidFill>
              </a:rPr>
              <a:t> </a:t>
            </a:r>
            <a:r>
              <a:rPr lang="en-US" sz="2600" dirty="0">
                <a:solidFill>
                  <a:srgbClr val="0000FF"/>
                </a:solidFill>
              </a:rPr>
              <a:t>[</a:t>
            </a:r>
            <a:r>
              <a:rPr lang="en-US" sz="2600" dirty="0" err="1">
                <a:solidFill>
                  <a:srgbClr val="0000FF"/>
                </a:solidFill>
                <a:latin typeface="Perpetua" pitchFamily="18" charset="0"/>
              </a:rPr>
              <a:t>UnBal</a:t>
            </a:r>
            <a:r>
              <a:rPr lang="en-US" sz="2600" baseline="-25000" dirty="0" err="1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600" dirty="0">
                <a:solidFill>
                  <a:srgbClr val="0000FF"/>
                </a:solidFill>
              </a:rPr>
              <a:t>]</a:t>
            </a:r>
            <a:r>
              <a:rPr lang="en-US" sz="2600" dirty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2600" b="1" dirty="0">
                <a:solidFill>
                  <a:srgbClr val="0000FF"/>
                </a:solidFill>
                <a:latin typeface="Perpetua" pitchFamily="18" charset="0"/>
              </a:rPr>
              <a:t>&lt;</a:t>
            </a:r>
            <a:r>
              <a:rPr lang="en-US" sz="2600" dirty="0">
                <a:solidFill>
                  <a:srgbClr val="0000FF"/>
                </a:solidFill>
                <a:latin typeface="Perpetua" pitchFamily="18" charset="0"/>
              </a:rPr>
              <a:t> 1/c</a:t>
            </a:r>
            <a:endParaRPr lang="en-US" sz="2600" dirty="0">
              <a:solidFill>
                <a:srgbClr val="0000FF"/>
              </a:solidFill>
              <a:latin typeface="cmmi10"/>
            </a:endParaRPr>
          </a:p>
          <a:p>
            <a:r>
              <a:rPr lang="en-US" sz="2800" dirty="0" smtClean="0"/>
              <a:t>Low-Value </a:t>
            </a:r>
            <a:r>
              <a:rPr lang="en-US" sz="2800" dirty="0">
                <a:solidFill>
                  <a:prstClr val="black"/>
                </a:solidFill>
              </a:rPr>
              <a:t>queries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   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LowVal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Perpetua" pitchFamily="18" charset="0"/>
              </a:rPr>
              <a:t>=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 {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 smtClean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2800" dirty="0" smtClean="0">
                <a:latin typeface="Perpetua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T: 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v[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] &lt;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}, </a:t>
            </a:r>
            <a:r>
              <a:rPr lang="en-US" sz="2800" dirty="0" smtClean="0">
                <a:latin typeface="Perpetua" pitchFamily="18" charset="0"/>
              </a:rPr>
              <a:t>where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mmi10"/>
              </a:rPr>
              <a:t>± </a:t>
            </a:r>
            <a:r>
              <a:rPr lang="en-US" sz="2800" dirty="0" smtClean="0">
                <a:latin typeface="Perpetua" pitchFamily="18" charset="0"/>
              </a:rPr>
              <a:t>is small (e.g., 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0.001</a:t>
            </a:r>
            <a:r>
              <a:rPr lang="en-US" sz="2800" dirty="0" smtClean="0">
                <a:latin typeface="Perpetua" pitchFamily="18" charset="0"/>
              </a:rPr>
              <a:t>)</a:t>
            </a:r>
            <a:endParaRPr lang="en-US" sz="2800" dirty="0" smtClean="0">
              <a:solidFill>
                <a:srgbClr val="0000FF"/>
              </a:solidFill>
              <a:latin typeface="cmmi10"/>
            </a:endParaRPr>
          </a:p>
          <a:p>
            <a:pPr lvl="1"/>
            <a:r>
              <a:rPr lang="en-US" sz="2600" dirty="0" err="1">
                <a:solidFill>
                  <a:srgbClr val="0000FF"/>
                </a:solidFill>
              </a:rPr>
              <a:t>Pr</a:t>
            </a:r>
            <a:r>
              <a:rPr lang="en-US" sz="2600" baseline="-25000" dirty="0" err="1">
                <a:solidFill>
                  <a:srgbClr val="0000FF"/>
                </a:solidFill>
              </a:rPr>
              <a:t>f</a:t>
            </a:r>
            <a:r>
              <a:rPr lang="en-US" sz="2600" dirty="0">
                <a:solidFill>
                  <a:srgbClr val="0000FF"/>
                </a:solidFill>
                <a:latin typeface="Perpetua" pitchFamily="18" charset="0"/>
              </a:rPr>
              <a:t>[(LowVal,</a:t>
            </a:r>
            <a:r>
              <a:rPr lang="en-US" sz="2600" dirty="0" smtClean="0">
                <a:solidFill>
                  <a:srgbClr val="0000FF"/>
                </a:solidFill>
                <a:latin typeface="Perpetua" pitchFamily="18" charset="0"/>
              </a:rPr>
              <a:t>1)] </a:t>
            </a:r>
            <a:r>
              <a:rPr lang="en-US" sz="2600" b="1" dirty="0" smtClean="0">
                <a:solidFill>
                  <a:srgbClr val="0000FF"/>
                </a:solidFill>
                <a:latin typeface="Perpetua" pitchFamily="18" charset="0"/>
              </a:rPr>
              <a:t>&lt; </a:t>
            </a:r>
            <a:r>
              <a:rPr lang="en-US" sz="2600" dirty="0" smtClean="0">
                <a:solidFill>
                  <a:srgbClr val="0000FF"/>
                </a:solidFill>
                <a:latin typeface="cmmi10"/>
              </a:rPr>
              <a:t>± </a:t>
            </a:r>
          </a:p>
          <a:p>
            <a:pPr marL="0" indent="0">
              <a:buNone/>
            </a:pPr>
            <a:r>
              <a:rPr lang="en-US" sz="2800" dirty="0" smtClean="0"/>
              <a:t>Distribution of other queries is </a:t>
            </a:r>
            <a:r>
              <a:rPr lang="en-US" sz="2800" dirty="0" smtClean="0">
                <a:solidFill>
                  <a:srgbClr val="FF0000"/>
                </a:solidFill>
              </a:rPr>
              <a:t>dominated </a:t>
            </a:r>
            <a:r>
              <a:rPr lang="en-US" sz="2800" dirty="0" smtClean="0"/>
              <a:t>by the output distribution of 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f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Low-Value </a:t>
            </a:r>
            <a:r>
              <a:rPr lang="en-US" dirty="0">
                <a:latin typeface="+mj-lt"/>
              </a:rPr>
              <a:t>Queries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257800" y="708268"/>
            <a:ext cx="3657600" cy="509631"/>
          </a:xfrm>
          <a:prstGeom prst="wedgeRoundRectCallout">
            <a:avLst>
              <a:gd name="adj1" fmla="val -35728"/>
              <a:gd name="adj2" fmla="val 21835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2800" baseline="-25000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2800" baseline="-25000" dirty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800" baseline="-25000" dirty="0">
                <a:solidFill>
                  <a:srgbClr val="0000FF"/>
                </a:solidFill>
                <a:latin typeface="Perpetua" pitchFamily="18" charset="0"/>
              </a:rPr>
              <a:t>,</a:t>
            </a:r>
            <a:r>
              <a:rPr lang="en-US" sz="2800" baseline="-25000" dirty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2800" baseline="-2500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2800" dirty="0">
                <a:solidFill>
                  <a:srgbClr val="0000FF"/>
                </a:solidFill>
              </a:rPr>
              <a:t>[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>
                <a:solidFill>
                  <a:srgbClr val="0000FF"/>
                </a:solidFill>
              </a:rPr>
              <a:t>] </a:t>
            </a:r>
            <a:r>
              <a:rPr lang="en-US" sz="2800" dirty="0" smtClean="0">
                <a:solidFill>
                  <a:srgbClr val="0000FF"/>
                </a:solidFill>
              </a:rPr>
              <a:t> =  2</a:t>
            </a:r>
            <a:r>
              <a:rPr lang="en-US" sz="2800" dirty="0" smtClean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2800" dirty="0" smtClean="0">
                <a:solidFill>
                  <a:srgbClr val="0000FF"/>
                </a:solidFill>
              </a:rPr>
              <a:t>v</a:t>
            </a:r>
            <a:r>
              <a:rPr lang="en-US" sz="2800" dirty="0">
                <a:solidFill>
                  <a:srgbClr val="0000FF"/>
                </a:solidFill>
              </a:rPr>
              <a:t>[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>
                <a:solidFill>
                  <a:srgbClr val="0000FF"/>
                </a:solidFill>
              </a:rPr>
              <a:t>]</a:t>
            </a:r>
            <a:r>
              <a:rPr lang="en-US" sz="2800" dirty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2800" dirty="0">
                <a:solidFill>
                  <a:srgbClr val="0000FF"/>
                </a:solidFill>
              </a:rPr>
              <a:t>w[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2800" dirty="0">
                <a:solidFill>
                  <a:srgbClr val="0000FF"/>
                </a:solidFill>
              </a:rPr>
              <a:t>]</a:t>
            </a:r>
            <a:endParaRPr lang="he-I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29832"/>
            <a:ext cx="8860465" cy="5399568"/>
          </a:xfrm>
        </p:spPr>
        <p:txBody>
          <a:bodyPr/>
          <a:lstStyle/>
          <a:p>
            <a:pPr>
              <a:buNone/>
            </a:pP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LowVal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Perpetua" pitchFamily="18" charset="0"/>
              </a:rPr>
              <a:t>=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{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3200" dirty="0" smtClean="0">
                <a:latin typeface="Perpetua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T: 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v[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]&lt; 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3200" baseline="46000" dirty="0" smtClean="0">
                <a:solidFill>
                  <a:srgbClr val="0000FF"/>
                </a:solidFill>
                <a:latin typeface="cmmi10"/>
              </a:rPr>
              <a:t>2</a:t>
            </a:r>
            <a:r>
              <a:rPr lang="en-US" sz="2400" dirty="0" smtClean="0">
                <a:latin typeface="Perpetua" pitchFamily="18" charset="0"/>
              </a:rPr>
              <a:t>and</a:t>
            </a:r>
            <a:r>
              <a:rPr lang="en-US" sz="24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mmi10"/>
              </a:rPr>
              <a:t>® </a:t>
            </a:r>
            <a:r>
              <a:rPr lang="en-US" sz="2400" dirty="0" smtClean="0">
                <a:latin typeface="Perpetua" pitchFamily="18" charset="0"/>
              </a:rPr>
              <a:t>is top-most such node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rgbClr val="0000FF"/>
              </a:solidFill>
              <a:latin typeface="Perpetua" pitchFamily="18" charset="0"/>
            </a:endParaRPr>
          </a:p>
          <a:p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B050"/>
                </a:solidFill>
                <a:latin typeface="Comic Sans MS" pitchFamily="66" charset="0"/>
              </a:rPr>
              <a:t>A,B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baseline="-250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[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LowVal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] = </a:t>
            </a:r>
            <a:r>
              <a:rPr lang="en-US" sz="3200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sz="3200" baseline="-25000" dirty="0" smtClean="0">
                <a:solidFill>
                  <a:srgbClr val="0000FF"/>
                </a:solidFill>
                <a:latin typeface="cmmi10"/>
                <a:sym typeface="Symbol"/>
              </a:rPr>
              <a:t>®</a:t>
            </a:r>
            <a:r>
              <a:rPr lang="en-US" sz="3200" baseline="-25000" dirty="0" smtClean="0">
                <a:solidFill>
                  <a:srgbClr val="0000FF"/>
                </a:solidFill>
                <a:latin typeface="cmsy10"/>
                <a:sym typeface="Symbol"/>
              </a:rPr>
              <a:t>2</a:t>
            </a:r>
            <a:r>
              <a:rPr lang="en-US" sz="3200" baseline="-25000" dirty="0" smtClean="0">
                <a:solidFill>
                  <a:srgbClr val="0000FF"/>
                </a:solidFill>
                <a:latin typeface="Perpetua" pitchFamily="18" charset="0"/>
              </a:rPr>
              <a:t>LowVal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2</a:t>
            </a:r>
            <a:r>
              <a:rPr lang="en-US" sz="3200" dirty="0" smtClean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v[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]</a:t>
            </a:r>
            <a:r>
              <a:rPr lang="en-US" sz="3200" dirty="0" smtClean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Pr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00FF"/>
                </a:solidFill>
              </a:rPr>
              <a:t>A,B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[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rgbClr val="0000FF"/>
                </a:solidFill>
              </a:rPr>
              <a:t>]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                      </a:t>
            </a:r>
            <a:r>
              <a:rPr lang="en-US" sz="3200" b="1" dirty="0" smtClean="0">
                <a:solidFill>
                  <a:srgbClr val="0000FF"/>
                </a:solidFill>
                <a:latin typeface="Perpetua" pitchFamily="18" charset="0"/>
              </a:rPr>
              <a:t>&lt; </a:t>
            </a:r>
            <a:r>
              <a:rPr lang="en-US" sz="32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3200" baseline="46000" dirty="0" smtClean="0">
                <a:solidFill>
                  <a:srgbClr val="0000FF"/>
                </a:solidFill>
                <a:latin typeface="cmmi10"/>
              </a:rPr>
              <a:t>2 </a:t>
            </a:r>
            <a:r>
              <a:rPr lang="en-US" sz="3200" dirty="0" smtClean="0">
                <a:solidFill>
                  <a:srgbClr val="0000FF"/>
                </a:solidFill>
                <a:latin typeface="cmsy10"/>
              </a:rPr>
              <a:t>¢ </a:t>
            </a:r>
            <a:r>
              <a:rPr lang="en-US" sz="3200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sz="3200" baseline="-25000" dirty="0" smtClean="0">
                <a:solidFill>
                  <a:srgbClr val="0000FF"/>
                </a:solidFill>
                <a:latin typeface="cmmi10"/>
                <a:sym typeface="Symbol"/>
              </a:rPr>
              <a:t>®</a:t>
            </a:r>
            <a:r>
              <a:rPr lang="en-US" sz="3200" baseline="-25000" dirty="0" smtClean="0">
                <a:solidFill>
                  <a:srgbClr val="0000FF"/>
                </a:solidFill>
                <a:latin typeface="cmsy10"/>
                <a:sym typeface="Symbol"/>
              </a:rPr>
              <a:t>2</a:t>
            </a:r>
            <a:r>
              <a:rPr lang="en-US" sz="3200" baseline="-25000" dirty="0" smtClean="0">
                <a:solidFill>
                  <a:srgbClr val="0000FF"/>
                </a:solidFill>
                <a:latin typeface="Perpetua" pitchFamily="18" charset="0"/>
              </a:rPr>
              <a:t>LowVal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Pr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00FF"/>
                </a:solidFill>
              </a:rPr>
              <a:t>A,B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[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rgbClr val="0000FF"/>
                </a:solidFill>
              </a:rPr>
              <a:t>]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Perpetua" pitchFamily="18" charset="0"/>
              </a:rPr>
              <a:t>&lt; </a:t>
            </a:r>
            <a:r>
              <a:rPr lang="en-US" sz="32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3200" baseline="46000" dirty="0" smtClean="0">
                <a:solidFill>
                  <a:srgbClr val="0000FF"/>
                </a:solidFill>
                <a:latin typeface="cmmi10"/>
              </a:rPr>
              <a:t>2</a:t>
            </a:r>
            <a:endParaRPr lang="en-US" sz="3200" dirty="0" smtClean="0">
              <a:solidFill>
                <a:srgbClr val="0000FF"/>
              </a:solidFill>
              <a:latin typeface="cmmi10"/>
            </a:endParaRPr>
          </a:p>
          <a:p>
            <a:pPr>
              <a:buNone/>
            </a:pPr>
            <a:endParaRPr lang="en-US" sz="100" dirty="0" smtClean="0"/>
          </a:p>
          <a:p>
            <a:r>
              <a:rPr lang="en-US" sz="3200" i="1" dirty="0" smtClean="0">
                <a:solidFill>
                  <a:prstClr val="black"/>
                </a:solidFill>
                <a:latin typeface="Perpetua" pitchFamily="18" charset="0"/>
              </a:rPr>
              <a:t>Compensation Lemma </a:t>
            </a:r>
            <a:r>
              <a:rPr lang="en-US" sz="3200" dirty="0" smtClean="0">
                <a:solidFill>
                  <a:prstClr val="black"/>
                </a:solidFill>
                <a:latin typeface="Perpetua" pitchFamily="18" charset="0"/>
              </a:rPr>
              <a:t>yields </a:t>
            </a:r>
            <a:br>
              <a:rPr lang="en-US" sz="3200" dirty="0" smtClean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200" baseline="-25000" dirty="0" smtClean="0">
                <a:solidFill>
                  <a:srgbClr val="7030A0"/>
                </a:solidFill>
                <a:latin typeface="Comic Sans MS" pitchFamily="66" charset="0"/>
              </a:rPr>
              <a:t>,</a:t>
            </a:r>
            <a:r>
              <a:rPr lang="en-US" sz="3200" baseline="-25000" dirty="0" smtClean="0">
                <a:solidFill>
                  <a:srgbClr val="0000FF"/>
                </a:solidFill>
              </a:rPr>
              <a:t>B</a:t>
            </a:r>
            <a:r>
              <a:rPr lang="en-US" sz="3200" baseline="-2500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baseline="-250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Perpetua" pitchFamily="18" charset="0"/>
              </a:rPr>
              <a:t>[</a:t>
            </a:r>
            <a:r>
              <a:rPr lang="en-US" sz="3200" dirty="0" err="1">
                <a:solidFill>
                  <a:srgbClr val="0000FF"/>
                </a:solidFill>
                <a:latin typeface="Perpetua" pitchFamily="18" charset="0"/>
              </a:rPr>
              <a:t>LowVal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] </a:t>
            </a:r>
            <a:r>
              <a:rPr lang="en-US" sz="3200" dirty="0" smtClean="0">
                <a:solidFill>
                  <a:srgbClr val="0000FF"/>
                </a:solidFill>
                <a:latin typeface="cmsy10"/>
              </a:rPr>
              <a:t>¢ 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200" baseline="-250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00FF"/>
                </a:solidFill>
              </a:rPr>
              <a:t>A</a:t>
            </a:r>
            <a:r>
              <a:rPr lang="en-US" sz="3200" baseline="-25000" dirty="0" smtClean="0">
                <a:solidFill>
                  <a:srgbClr val="7030A0"/>
                </a:solidFill>
                <a:latin typeface="Comic Sans MS" pitchFamily="66" charset="0"/>
              </a:rPr>
              <a:t>,</a:t>
            </a:r>
            <a:r>
              <a:rPr lang="en-US" sz="3200" baseline="-25000" dirty="0" smtClean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3200" baseline="-25000" dirty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en-US" sz="3200" baseline="-250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Perpetua" pitchFamily="18" charset="0"/>
              </a:rPr>
              <a:t>[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LowVal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] </a:t>
            </a:r>
            <a:r>
              <a:rPr lang="en-US" sz="3200" b="1" dirty="0">
                <a:solidFill>
                  <a:srgbClr val="0000FF"/>
                </a:solidFill>
                <a:latin typeface="Perpetua" pitchFamily="18" charset="0"/>
              </a:rPr>
              <a:t>&lt; </a:t>
            </a:r>
            <a:r>
              <a:rPr lang="en-US" sz="32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3200" baseline="46000" dirty="0">
                <a:solidFill>
                  <a:srgbClr val="0000FF"/>
                </a:solidFill>
                <a:latin typeface="cmmi10"/>
              </a:rPr>
              <a:t>2</a:t>
            </a:r>
            <a:endParaRPr lang="en-US" sz="3200" dirty="0" smtClean="0"/>
          </a:p>
          <a:p>
            <a:pPr>
              <a:buNone/>
            </a:pPr>
            <a:endParaRPr lang="en-US" sz="300" dirty="0" smtClean="0"/>
          </a:p>
          <a:p>
            <a:pPr>
              <a:buNone/>
            </a:pPr>
            <a:r>
              <a:rPr lang="en-US" sz="2800" dirty="0" smtClean="0"/>
              <a:t>Yet, 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28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2800" baseline="-250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800" baseline="-25000" dirty="0" smtClean="0">
                <a:solidFill>
                  <a:srgbClr val="7030A0"/>
                </a:solidFill>
                <a:latin typeface="Comic Sans MS" pitchFamily="66" charset="0"/>
              </a:rPr>
              <a:t>,</a:t>
            </a:r>
            <a:r>
              <a:rPr lang="en-US" sz="2800" baseline="-25000" dirty="0" smtClean="0">
                <a:solidFill>
                  <a:srgbClr val="0000FF"/>
                </a:solidFill>
              </a:rPr>
              <a:t>B</a:t>
            </a:r>
            <a:r>
              <a:rPr lang="en-US" sz="28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2800" baseline="-250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[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LowVal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] </a:t>
            </a:r>
            <a:r>
              <a:rPr lang="en-US" sz="2800" dirty="0"/>
              <a:t>might be </a:t>
            </a:r>
            <a:r>
              <a:rPr lang="en-US" sz="2800" dirty="0" smtClean="0">
                <a:solidFill>
                  <a:srgbClr val="FF0000"/>
                </a:solidFill>
              </a:rPr>
              <a:t>large</a:t>
            </a:r>
          </a:p>
          <a:p>
            <a:pPr>
              <a:buNone/>
            </a:pPr>
            <a:r>
              <a:rPr lang="en-US" sz="3200" dirty="0" smtClean="0">
                <a:latin typeface="cmsy10"/>
              </a:rPr>
              <a:t> )</a:t>
            </a:r>
            <a:r>
              <a:rPr lang="en-US" sz="32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800" dirty="0" smtClean="0">
                <a:latin typeface="Perpetua" pitchFamily="18" charset="0"/>
              </a:rPr>
              <a:t>’s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/>
              <a:t>success </a:t>
            </a:r>
            <a:r>
              <a:rPr lang="en-US" sz="2800" dirty="0" smtClean="0"/>
              <a:t>might</a:t>
            </a:r>
            <a:r>
              <a:rPr lang="en-US" sz="2800" b="1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depend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on inverting </a:t>
            </a:r>
            <a:r>
              <a:rPr lang="en-US" sz="2800" dirty="0" smtClean="0">
                <a:solidFill>
                  <a:srgbClr val="0000FF"/>
                </a:solidFill>
                <a:latin typeface="Perpetua" pitchFamily="18" charset="0"/>
              </a:rPr>
              <a:t>f </a:t>
            </a:r>
            <a:r>
              <a:rPr lang="en-US" sz="2800" dirty="0" smtClean="0"/>
              <a:t>on </a:t>
            </a:r>
            <a:r>
              <a:rPr lang="en-US" sz="2800" dirty="0" err="1" smtClean="0">
                <a:solidFill>
                  <a:srgbClr val="0000FF"/>
                </a:solidFill>
                <a:latin typeface="Perpetua" pitchFamily="18" charset="0"/>
              </a:rPr>
              <a:t>LowVal</a:t>
            </a:r>
            <a:endParaRPr lang="en-US" sz="1050" dirty="0" smtClean="0">
              <a:latin typeface="Perpetua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Perpetua" pitchFamily="18" charset="0"/>
              </a:rPr>
              <a:t>We prove: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A </a:t>
            </a:r>
            <a:r>
              <a:rPr lang="en-US" sz="3200" dirty="0" smtClean="0">
                <a:latin typeface="Perpetua" pitchFamily="18" charset="0"/>
              </a:rPr>
              <a:t>or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latin typeface="Perpetua" pitchFamily="18" charset="0"/>
              </a:rPr>
              <a:t> do “well enough”, even if 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both </a:t>
            </a:r>
            <a:r>
              <a:rPr lang="en-US" sz="3200" dirty="0" smtClean="0">
                <a:latin typeface="Perpetua" pitchFamily="18" charset="0"/>
              </a:rPr>
              <a:t/>
            </a:r>
            <a:br>
              <a:rPr lang="en-US" sz="3200" dirty="0" smtClean="0">
                <a:latin typeface="Perpetua" pitchFamily="18" charset="0"/>
              </a:rPr>
            </a:br>
            <a:r>
              <a:rPr lang="en-US" sz="3200" dirty="0" smtClean="0">
                <a:latin typeface="Perpetua" pitchFamily="18" charset="0"/>
              </a:rPr>
              <a:t>fail on 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LowVal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 </a:t>
            </a:r>
            <a:r>
              <a:rPr lang="en-US" sz="3200" dirty="0" smtClean="0">
                <a:latin typeface="Perpetua" pitchFamily="18" charset="0"/>
              </a:rPr>
              <a:t>(but succeed elsewhere)</a:t>
            </a:r>
            <a:endParaRPr lang="en-US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63068" y="1217899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86106" y="1384184"/>
            <a:ext cx="3179428" cy="409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 uiExpand="1" build="p"/>
      <p:bldP spid="5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812" y="-76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Low-Value </a:t>
            </a:r>
            <a:r>
              <a:rPr lang="en-US" dirty="0">
                <a:latin typeface="+mj-lt"/>
              </a:rPr>
              <a:t>Queries </a:t>
            </a:r>
            <a:r>
              <a:rPr lang="en-US" dirty="0" smtClean="0">
                <a:latin typeface="+mj-lt"/>
              </a:rPr>
              <a:t>cont.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219200"/>
                <a:ext cx="8915400" cy="5638800"/>
              </a:xfrm>
            </p:spPr>
            <p:txBody>
              <a:bodyPr/>
              <a:lstStyle/>
              <a:p>
                <a:r>
                  <a:rPr lang="en-US" sz="3200" dirty="0" err="1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32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200" baseline="-25000" dirty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3200" baseline="-25000" dirty="0">
                    <a:solidFill>
                      <a:srgbClr val="7030A0"/>
                    </a:solidFill>
                    <a:latin typeface="Comic Sans MS" pitchFamily="66" charset="0"/>
                  </a:rPr>
                  <a:t>,</a:t>
                </a:r>
                <a:r>
                  <a:rPr lang="en-US" sz="3200" baseline="-25000" dirty="0">
                    <a:solidFill>
                      <a:srgbClr val="0000FF"/>
                    </a:solidFill>
                  </a:rPr>
                  <a:t>B</a:t>
                </a:r>
                <a:r>
                  <a:rPr lang="en-US" sz="32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>
                    <a:solidFill>
                      <a:srgbClr val="0000FF"/>
                    </a:solidFill>
                    <a:latin typeface="Perpetua" pitchFamily="18" charset="0"/>
                  </a:rPr>
                  <a:t>[</a:t>
                </a:r>
                <a:r>
                  <a:rPr lang="en-US" sz="3200" dirty="0" err="1">
                    <a:solidFill>
                      <a:srgbClr val="0000FF"/>
                    </a:solidFill>
                    <a:latin typeface="Perpetua" pitchFamily="18" charset="0"/>
                  </a:rPr>
                  <a:t>LowVal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]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sy10"/>
                  </a:rPr>
                  <a:t>¢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3200" baseline="-25000" dirty="0" smtClean="0">
                    <a:solidFill>
                      <a:srgbClr val="002060"/>
                    </a:solidFill>
                    <a:latin typeface="Comic Sans MS" pitchFamily="66" charset="0"/>
                  </a:rPr>
                  <a:t>(</a:t>
                </a:r>
                <a:r>
                  <a:rPr lang="en-US" sz="3200" baseline="-25000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3200" baseline="-250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,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sz="3200" baseline="-25000" dirty="0">
                    <a:solidFill>
                      <a:srgbClr val="002060"/>
                    </a:solidFill>
                    <a:latin typeface="Comic Sans MS" pitchFamily="66" charset="0"/>
                  </a:rPr>
                  <a:t>)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>
                    <a:solidFill>
                      <a:srgbClr val="0000FF"/>
                    </a:solidFill>
                    <a:latin typeface="Perpetua" pitchFamily="18" charset="0"/>
                  </a:rPr>
                  <a:t>[</a:t>
                </a:r>
                <a:r>
                  <a:rPr lang="en-US" sz="3200" dirty="0" err="1">
                    <a:solidFill>
                      <a:srgbClr val="0000FF"/>
                    </a:solidFill>
                    <a:latin typeface="Perpetua" pitchFamily="18" charset="0"/>
                  </a:rPr>
                  <a:t>LowVal</a:t>
                </a:r>
                <a:r>
                  <a:rPr lang="en-US" sz="3200" dirty="0">
                    <a:solidFill>
                      <a:srgbClr val="0000FF"/>
                    </a:solidFill>
                    <a:latin typeface="Perpetua" pitchFamily="18" charset="0"/>
                  </a:rPr>
                  <a:t>] </a:t>
                </a:r>
                <a:r>
                  <a:rPr lang="en-US" sz="3200" b="1" dirty="0">
                    <a:solidFill>
                      <a:srgbClr val="0000FF"/>
                    </a:solidFill>
                    <a:latin typeface="Perpetua" pitchFamily="18" charset="0"/>
                  </a:rPr>
                  <a:t>&lt;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2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mi10"/>
                  </a:rPr>
                  <a:t>±</a:t>
                </a:r>
                <a:r>
                  <a:rPr lang="en-US" sz="3200" baseline="46000" dirty="0" smtClean="0">
                    <a:solidFill>
                      <a:srgbClr val="0000FF"/>
                    </a:solidFill>
                    <a:latin typeface="cmmi10"/>
                  </a:rPr>
                  <a:t>2</a:t>
                </a:r>
                <a:endParaRPr lang="en-US" sz="3200" dirty="0" smtClean="0">
                  <a:solidFill>
                    <a:srgbClr val="0000FF"/>
                  </a:solidFill>
                  <a:latin typeface="Perpetua" pitchFamily="18" charset="0"/>
                </a:endParaRPr>
              </a:p>
              <a:p>
                <a:pPr>
                  <a:buNone/>
                </a:pPr>
                <a:r>
                  <a:rPr lang="en-US" sz="32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LowVal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={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3200" dirty="0">
                    <a:solidFill>
                      <a:srgbClr val="0000FF"/>
                    </a:solidFill>
                    <a:latin typeface="cmsy10"/>
                  </a:rPr>
                  <a:t>2</a:t>
                </a:r>
                <a:r>
                  <a:rPr lang="en-US" sz="3200" dirty="0">
                    <a:latin typeface="Perpetua" pitchFamily="18" charset="0"/>
                  </a:rPr>
                  <a:t> </a:t>
                </a:r>
                <a:r>
                  <a:rPr lang="en-US" sz="3200" dirty="0">
                    <a:solidFill>
                      <a:srgbClr val="0000FF"/>
                    </a:solidFill>
                  </a:rPr>
                  <a:t>T: </a:t>
                </a:r>
                <a:r>
                  <a:rPr lang="en-US" sz="3200" dirty="0">
                    <a:solidFill>
                      <a:srgbClr val="0000FF"/>
                    </a:solidFill>
                    <a:latin typeface="Perpetua" pitchFamily="18" charset="0"/>
                  </a:rPr>
                  <a:t>v[</a:t>
                </a:r>
                <a:r>
                  <a:rPr lang="en-US" sz="3200" dirty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3200" dirty="0">
                    <a:solidFill>
                      <a:srgbClr val="0000FF"/>
                    </a:solidFill>
                    <a:latin typeface="Perpetua" pitchFamily="18" charset="0"/>
                  </a:rPr>
                  <a:t>]&lt; </a:t>
                </a:r>
                <a:r>
                  <a:rPr lang="en-US" sz="3200" dirty="0">
                    <a:solidFill>
                      <a:srgbClr val="0000FF"/>
                    </a:solidFill>
                    <a:latin typeface="cmmi10"/>
                  </a:rPr>
                  <a:t>±</a:t>
                </a:r>
                <a:r>
                  <a:rPr lang="en-US" sz="3200" baseline="46000" dirty="0" smtClean="0">
                    <a:solidFill>
                      <a:srgbClr val="0000FF"/>
                    </a:solidFill>
                    <a:latin typeface="cmmi10"/>
                  </a:rPr>
                  <a:t>2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msy10"/>
                  </a:rPr>
                  <a:t>Æ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 Pr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3200" baseline="-250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,</a:t>
                </a:r>
                <a:r>
                  <a:rPr lang="en-US" sz="3200" baseline="-25000" dirty="0" smtClean="0">
                    <a:solidFill>
                      <a:srgbClr val="0000FF"/>
                    </a:solidFill>
                  </a:rPr>
                  <a:t>B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200" baseline="-25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[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] ≥ Pr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200" baseline="-25000" dirty="0">
                    <a:solidFill>
                      <a:srgbClr val="0000FF"/>
                    </a:solidFill>
                  </a:rPr>
                  <a:t>A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,B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 [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]}</a:t>
                </a:r>
              </a:p>
              <a:p>
                <a:r>
                  <a:rPr lang="en-US" sz="32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200" baseline="-25000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3200" baseline="-250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,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dirty="0">
                    <a:solidFill>
                      <a:srgbClr val="0000FF"/>
                    </a:solidFill>
                  </a:rPr>
                  <a:t>)</a:t>
                </a:r>
                <a:r>
                  <a:rPr lang="en-US" sz="3200" baseline="-25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[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LowVal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]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&lt; 2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mi10"/>
                  </a:rPr>
                  <a:t>±</a:t>
                </a:r>
              </a:p>
              <a:p>
                <a:pPr>
                  <a:buNone/>
                </a:pPr>
                <a:r>
                  <a:rPr lang="en-US" sz="3200" dirty="0" smtClean="0"/>
                  <a:t>For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mi10"/>
                  </a:rPr>
                  <a:t>®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msy10"/>
                  </a:rPr>
                  <a:t>2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LowVal</a:t>
                </a:r>
                <a:r>
                  <a:rPr lang="en-US" sz="3200" baseline="-25000" dirty="0" err="1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endParaRPr lang="en-US" sz="3200" baseline="-25000" dirty="0" smtClean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r>
                  <a:rPr lang="en-US" sz="32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3200" baseline="-250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out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,B</a:t>
                </a:r>
                <a:r>
                  <a:rPr lang="en-US" sz="32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200" dirty="0">
                    <a:solidFill>
                      <a:srgbClr val="0000FF"/>
                    </a:solidFill>
                    <a:latin typeface="Perpetua" pitchFamily="18" charset="0"/>
                  </a:rPr>
                  <a:t>[‘1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’]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msy10"/>
                  </a:rPr>
                  <a:t>¢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3200" baseline="-250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out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A,</a:t>
                </a:r>
                <a:r>
                  <a:rPr lang="en-US" sz="32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sz="32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[‘</a:t>
                </a:r>
                <a:r>
                  <a:rPr lang="en-US" sz="3200" dirty="0">
                    <a:solidFill>
                      <a:srgbClr val="0000FF"/>
                    </a:solidFill>
                    <a:latin typeface="Perpetua" pitchFamily="18" charset="0"/>
                  </a:rPr>
                  <a:t>1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’]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= 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½ 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  <a:endParaRPr lang="he-IL" sz="3200" baseline="-25000" dirty="0" smtClean="0">
                  <a:solidFill>
                    <a:srgbClr val="0000FF"/>
                  </a:solidFill>
                  <a:latin typeface="cmmi10"/>
                </a:endParaRPr>
              </a:p>
              <a:p>
                <a:r>
                  <a:rPr lang="en-US" sz="3200" dirty="0" smtClean="0">
                    <a:latin typeface="Perpetua" pitchFamily="18" charset="0"/>
                  </a:rPr>
                  <a:t>Even if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Perpetua" pitchFamily="18" charset="0"/>
                  </a:rPr>
                  <a:t>both </a:t>
                </a:r>
                <a:r>
                  <a:rPr lang="en-US" sz="3200" dirty="0">
                    <a:solidFill>
                      <a:srgbClr val="00B050"/>
                    </a:solidFill>
                    <a:latin typeface="Comic Sans MS" pitchFamily="66" charset="0"/>
                  </a:rPr>
                  <a:t>A </a:t>
                </a:r>
                <a:r>
                  <a:rPr lang="en-US" sz="3200" dirty="0">
                    <a:latin typeface="Perpetua" pitchFamily="18" charset="0"/>
                  </a:rPr>
                  <a:t>and </a:t>
                </a:r>
                <a:r>
                  <a:rPr lang="en-US" sz="3200" dirty="0">
                    <a:solidFill>
                      <a:srgbClr val="00B050"/>
                    </a:solidFill>
                    <a:latin typeface="Comic Sans MS" pitchFamily="66" charset="0"/>
                  </a:rPr>
                  <a:t>B </a:t>
                </a:r>
                <a:r>
                  <a:rPr lang="en-US" sz="3200" dirty="0" smtClean="0">
                    <a:latin typeface="Perpetua" pitchFamily="18" charset="0"/>
                  </a:rPr>
                  <a:t>fail </a:t>
                </a:r>
                <a:r>
                  <a:rPr lang="en-US" sz="3200" dirty="0">
                    <a:latin typeface="Perpetua" pitchFamily="18" charset="0"/>
                  </a:rPr>
                  <a:t>on </a:t>
                </a:r>
                <a:r>
                  <a:rPr lang="en-US" sz="3200" dirty="0" err="1">
                    <a:solidFill>
                      <a:srgbClr val="0000FF"/>
                    </a:solidFill>
                    <a:latin typeface="Perpetua" pitchFamily="18" charset="0"/>
                  </a:rPr>
                  <a:t>LowVal</a:t>
                </a:r>
                <a:r>
                  <a:rPr lang="en-US" sz="3200" baseline="-25000" dirty="0" err="1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endParaRPr lang="en-US" sz="2800" dirty="0">
                  <a:solidFill>
                    <a:srgbClr val="0000FF"/>
                  </a:solidFill>
                  <a:latin typeface="Perpetua" pitchFamily="18" charset="0"/>
                </a:endParaRPr>
              </a:p>
              <a:p>
                <a:pPr>
                  <a:lnSpc>
                    <a:spcPct val="80000"/>
                  </a:lnSpc>
                  <a:buNone/>
                </a:pPr>
                <a:r>
                  <a:rPr lang="en-US" sz="3200" dirty="0">
                    <a:solidFill>
                      <a:srgbClr val="0000FF"/>
                    </a:solidFill>
                    <a:latin typeface="Perpetua" pitchFamily="18" charset="0"/>
                  </a:rPr>
                  <a:t>	</a:t>
                </a:r>
                <a:r>
                  <a:rPr lang="en-US" sz="2800" dirty="0" err="1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2800" baseline="-25000" dirty="0" err="1">
                    <a:solidFill>
                      <a:srgbClr val="0000FF"/>
                    </a:solidFill>
                    <a:latin typeface="Perpetua" pitchFamily="18" charset="0"/>
                  </a:rPr>
                  <a:t>out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800" baseline="-25000" dirty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Perpetua" pitchFamily="18" charset="0"/>
                  </a:rPr>
                  <a:t>,B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[‘1’]</a:t>
                </a:r>
                <a:r>
                  <a:rPr lang="en-US" sz="2800" dirty="0">
                    <a:solidFill>
                      <a:srgbClr val="0000FF"/>
                    </a:solidFill>
                    <a:latin typeface="cmsy10"/>
                  </a:rPr>
                  <a:t>¸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- </a:t>
                </a:r>
                <a:r>
                  <a:rPr lang="en-US" sz="2800" dirty="0">
                    <a:solidFill>
                      <a:srgbClr val="0000FF"/>
                    </a:solidFill>
                    <a:latin typeface="cmmi10"/>
                  </a:rPr>
                  <a:t>±</a:t>
                </a:r>
                <a:r>
                  <a:rPr lang="en-US" sz="2800" baseline="46000" dirty="0">
                    <a:solidFill>
                      <a:srgbClr val="0000FF"/>
                    </a:solidFill>
                    <a:latin typeface="cmmi10"/>
                  </a:rPr>
                  <a:t>2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latin typeface="Perpetua" pitchFamily="18" charset="0"/>
                  </a:rPr>
                  <a:t>or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out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A,</a:t>
                </a:r>
                <a:r>
                  <a:rPr lang="en-US" sz="28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[‘1’] </a:t>
                </a:r>
                <a:r>
                  <a:rPr lang="en-US" sz="2800" dirty="0">
                    <a:solidFill>
                      <a:srgbClr val="0000FF"/>
                    </a:solidFill>
                    <a:latin typeface="cmsy10"/>
                  </a:rPr>
                  <a:t>¸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- 2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mmi10"/>
                  </a:rPr>
                  <a:t>±</a:t>
                </a:r>
                <a:endParaRPr lang="en-US" sz="800" dirty="0" smtClean="0">
                  <a:latin typeface="Perpetua" pitchFamily="18" charset="0"/>
                </a:endParaRPr>
              </a:p>
              <a:p>
                <a:r>
                  <a:rPr lang="en-US" sz="3200" dirty="0" smtClean="0">
                    <a:latin typeface="Perpetua" pitchFamily="18" charset="0"/>
                  </a:rPr>
                  <a:t>Holds </a:t>
                </a:r>
                <a:r>
                  <a:rPr lang="en-US" sz="3200" dirty="0" err="1" smtClean="0">
                    <a:latin typeface="Perpetua" pitchFamily="18" charset="0"/>
                  </a:rPr>
                  <a:t>wrt</a:t>
                </a:r>
                <a:r>
                  <a:rPr lang="en-US" sz="3200" dirty="0" smtClean="0">
                    <a:latin typeface="Perpetua" pitchFamily="18" charset="0"/>
                  </a:rPr>
                  <a:t>. </a:t>
                </a:r>
                <a:r>
                  <a:rPr lang="en-US" sz="3200" dirty="0">
                    <a:latin typeface="Perpetua" pitchFamily="18" charset="0"/>
                  </a:rPr>
                  <a:t>the </a:t>
                </a:r>
                <a:r>
                  <a:rPr lang="en-US" sz="3200" dirty="0">
                    <a:solidFill>
                      <a:srgbClr val="FF0000"/>
                    </a:solidFill>
                    <a:latin typeface="Perpetua" pitchFamily="18" charset="0"/>
                  </a:rPr>
                  <a:t>original </a:t>
                </a:r>
                <a:r>
                  <a:rPr lang="en-US" sz="3200" dirty="0" smtClean="0">
                    <a:latin typeface="Perpetua" pitchFamily="18" charset="0"/>
                  </a:rPr>
                  <a:t>protocol </a:t>
                </a:r>
              </a:p>
              <a:p>
                <a:pPr marL="833438" lvl="1" indent="-514350">
                  <a:buFont typeface="+mj-lt"/>
                  <a:buAutoNum type="arabicPeriod"/>
                </a:pP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 </a:t>
                </a:r>
                <a:r>
                  <a:rPr lang="en-US" sz="2800" dirty="0" smtClean="0">
                    <a:latin typeface="Perpetua" pitchFamily="18" charset="0"/>
                  </a:rPr>
                  <a:t>and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B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Perpetua" pitchFamily="18" charset="0"/>
                  </a:rPr>
                  <a:t>are greedy</a:t>
                </a:r>
              </a:p>
              <a:p>
                <a:pPr marL="833438" lvl="1" indent="-514350">
                  <a:buFont typeface="+mj-lt"/>
                  <a:buAutoNum type="arabicPeriod"/>
                </a:pP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 </a:t>
                </a:r>
                <a:r>
                  <a:rPr lang="en-US" sz="2800" dirty="0">
                    <a:latin typeface="Perpetua" pitchFamily="18" charset="0"/>
                  </a:rPr>
                  <a:t>and 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itchFamily="66" charset="0"/>
                  </a:rPr>
                  <a:t>B </a:t>
                </a:r>
                <a:r>
                  <a:rPr lang="en-US" sz="2800" dirty="0" smtClean="0">
                    <a:latin typeface="Perpetua" pitchFamily="18" charset="0"/>
                  </a:rPr>
                  <a:t>do </a:t>
                </a:r>
                <a:r>
                  <a:rPr lang="en-US" sz="2800" u="sng" dirty="0" smtClean="0">
                    <a:latin typeface="Perpetua" pitchFamily="18" charset="0"/>
                  </a:rPr>
                  <a:t>no worse</a:t>
                </a:r>
                <a:r>
                  <a:rPr lang="en-US" sz="2800" dirty="0" smtClean="0">
                    <a:latin typeface="Perpetua" pitchFamily="18" charset="0"/>
                  </a:rPr>
                  <a:t> than failing on </a:t>
                </a:r>
                <a:r>
                  <a:rPr lang="en-US" sz="2800" dirty="0" err="1">
                    <a:solidFill>
                      <a:srgbClr val="0000FF"/>
                    </a:solidFill>
                    <a:latin typeface="Perpetua" pitchFamily="18" charset="0"/>
                  </a:rPr>
                  <a:t>LowVal</a:t>
                </a:r>
                <a:r>
                  <a:rPr lang="en-US" sz="2800" baseline="-25000" dirty="0" err="1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endParaRPr lang="en-US" sz="3200" dirty="0">
                  <a:solidFill>
                    <a:srgbClr val="0000FF"/>
                  </a:solidFill>
                  <a:latin typeface="Perpetua" pitchFamily="18" charset="0"/>
                </a:endParaRPr>
              </a:p>
              <a:p>
                <a:pPr marL="319088" lvl="1" indent="0">
                  <a:buNone/>
                </a:pPr>
                <a:endParaRPr lang="en-US" sz="3000" dirty="0" smtClean="0">
                  <a:latin typeface="Perpetua" pitchFamily="18" charset="0"/>
                </a:endParaRPr>
              </a:p>
              <a:p>
                <a:pPr marL="274638" lvl="1" indent="0">
                  <a:buNone/>
                </a:pPr>
                <a:endParaRPr lang="en-US" baseline="-25000" dirty="0" smtClean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baseline="-25000" dirty="0" smtClean="0">
                  <a:solidFill>
                    <a:srgbClr val="00B05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219200"/>
                <a:ext cx="8915400" cy="5638800"/>
              </a:xfrm>
              <a:blipFill rotWithShape="1">
                <a:blip r:embed="rId3"/>
                <a:stretch>
                  <a:fillRect l="-1778" t="-2054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6696578" y="4342882"/>
            <a:ext cx="1600200" cy="1667774"/>
            <a:chOff x="5638800" y="5037826"/>
            <a:chExt cx="1600200" cy="1667774"/>
          </a:xfrm>
        </p:grpSpPr>
        <p:sp>
          <p:nvSpPr>
            <p:cNvPr id="8" name="Oval 7"/>
            <p:cNvSpPr/>
            <p:nvPr/>
          </p:nvSpPr>
          <p:spPr>
            <a:xfrm>
              <a:off x="6400800" y="5562600"/>
              <a:ext cx="685800" cy="4572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5638800" y="5037826"/>
              <a:ext cx="3810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419491" y="5050766"/>
              <a:ext cx="3048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 rot="5400000">
              <a:off x="6705600" y="6172200"/>
              <a:ext cx="685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lvl="0" indent="-273050" algn="l" rtl="0"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en-US" sz="3600" dirty="0" smtClean="0">
                  <a:solidFill>
                    <a:srgbClr val="002060"/>
                  </a:solidFill>
                  <a:latin typeface="Perpetua" pitchFamily="18" charset="0"/>
                </a:rPr>
                <a:t>… </a:t>
              </a:r>
              <a:endParaRPr kumimoji="0" lang="he-IL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53778" y="3953256"/>
            <a:ext cx="1600200" cy="369332"/>
            <a:chOff x="1295400" y="4800600"/>
            <a:chExt cx="1600200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1295400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14600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001378" y="2962656"/>
            <a:ext cx="1884280" cy="1380226"/>
            <a:chOff x="5964320" y="3657600"/>
            <a:chExt cx="1884280" cy="1380226"/>
          </a:xfrm>
        </p:grpSpPr>
        <p:sp>
          <p:nvSpPr>
            <p:cNvPr id="30" name="Oval 29"/>
            <p:cNvSpPr/>
            <p:nvPr/>
          </p:nvSpPr>
          <p:spPr>
            <a:xfrm>
              <a:off x="6551762" y="3657600"/>
              <a:ext cx="685800" cy="4572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Oval 27"/>
            <p:cNvSpPr/>
            <p:nvPr/>
          </p:nvSpPr>
          <p:spPr>
            <a:xfrm>
              <a:off x="7162800" y="4580626"/>
              <a:ext cx="685800" cy="4572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Oval 25"/>
            <p:cNvSpPr/>
            <p:nvPr/>
          </p:nvSpPr>
          <p:spPr>
            <a:xfrm>
              <a:off x="5964320" y="4580626"/>
              <a:ext cx="685800" cy="4572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085162" y="4114800"/>
              <a:ext cx="3048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9"/>
            <p:cNvCxnSpPr/>
            <p:nvPr/>
          </p:nvCxnSpPr>
          <p:spPr>
            <a:xfrm flipH="1">
              <a:off x="6323162" y="4114800"/>
              <a:ext cx="3810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9"/>
          <p:cNvCxnSpPr/>
          <p:nvPr/>
        </p:nvCxnSpPr>
        <p:spPr>
          <a:xfrm flipH="1">
            <a:off x="8047458" y="2505456"/>
            <a:ext cx="3810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449178" y="2886456"/>
            <a:ext cx="47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B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41220" y="303885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220" y="3038856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8144378" y="334365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378" y="3343656"/>
                <a:ext cx="38100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0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229978" y="334365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978" y="3343656"/>
                <a:ext cx="3810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372978" y="393414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077578" y="393414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277478" y="2875043"/>
            <a:ext cx="1181100" cy="584775"/>
            <a:chOff x="6277478" y="2875043"/>
            <a:chExt cx="1181100" cy="584775"/>
          </a:xfrm>
        </p:grpSpPr>
        <p:sp>
          <p:nvSpPr>
            <p:cNvPr id="31" name="Right Arrow 30"/>
            <p:cNvSpPr/>
            <p:nvPr/>
          </p:nvSpPr>
          <p:spPr>
            <a:xfrm>
              <a:off x="7001378" y="3115056"/>
              <a:ext cx="457200" cy="1524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77478" y="2875043"/>
              <a:ext cx="6096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  <a:latin typeface="cmmi10"/>
                  <a:cs typeface="+mn-cs"/>
                </a:rPr>
                <a:t>®</a:t>
              </a:r>
              <a:endParaRPr lang="he-I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" grpId="0"/>
      <p:bldP spid="117" grpId="0"/>
      <p:bldP spid="118" grpId="0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12838"/>
          </a:xfrm>
        </p:spPr>
        <p:txBody>
          <a:bodyPr/>
          <a:lstStyle/>
          <a:p>
            <a:r>
              <a:rPr lang="en-US" sz="3800" dirty="0" smtClean="0">
                <a:latin typeface="+mj-lt"/>
              </a:rPr>
              <a:t>Cryptography Implies One-Way Functions</a:t>
            </a:r>
            <a:endParaRPr lang="he-IL" sz="3800" dirty="0" smtClean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Almost all  “computational” cryptography is known to imply one-way functions </a:t>
            </a:r>
            <a:r>
              <a:rPr lang="en-US" sz="3200" dirty="0" smtClean="0">
                <a:solidFill>
                  <a:srgbClr val="002060"/>
                </a:solidFill>
              </a:rPr>
              <a:t>[</a:t>
            </a:r>
            <a:r>
              <a:rPr lang="en-US" sz="3200" dirty="0" err="1" smtClean="0">
                <a:solidFill>
                  <a:srgbClr val="002060"/>
                </a:solidFill>
              </a:rPr>
              <a:t>Impagliazzo-Luby</a:t>
            </a:r>
            <a:r>
              <a:rPr lang="en-US" sz="3200" dirty="0" smtClean="0">
                <a:solidFill>
                  <a:srgbClr val="002060"/>
                </a:solidFill>
              </a:rPr>
              <a:t> ‘89]</a:t>
            </a:r>
          </a:p>
          <a:p>
            <a:pPr lvl="1"/>
            <a:r>
              <a:rPr lang="en-US" sz="2800" b="1" dirty="0" smtClean="0"/>
              <a:t>One-way functions </a:t>
            </a:r>
            <a:r>
              <a:rPr lang="en-US" sz="2800" dirty="0" smtClean="0"/>
              <a:t>(OWFs): efficiently computable functions that no efficient algorithm can invert (with more than negligible probability)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3600" dirty="0" smtClean="0"/>
              <a:t>The characterization of </a:t>
            </a:r>
            <a:r>
              <a:rPr lang="en-US" sz="3600" b="1" dirty="0" smtClean="0"/>
              <a:t>coin-flipping</a:t>
            </a:r>
            <a:r>
              <a:rPr lang="en-US" sz="3600" dirty="0" smtClean="0"/>
              <a:t> protocols is not (fully) known</a:t>
            </a:r>
            <a:endParaRPr lang="en-US" sz="3600" dirty="0" smtClean="0">
              <a:solidFill>
                <a:srgbClr val="0070C0"/>
              </a:solidFill>
              <a:latin typeface="cmmi10" pitchFamily="34" charset="0"/>
            </a:endParaRPr>
          </a:p>
          <a:p>
            <a:endParaRPr lang="he-IL" sz="2800" b="1" dirty="0" smtClean="0">
              <a:solidFill>
                <a:srgbClr val="0070C0"/>
              </a:solidFill>
              <a:latin typeface="cmmi1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7A368-2B66-4D65-AF1D-194DB11B5F3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4921" y="1880532"/>
            <a:ext cx="10828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UnBalanced </a:t>
            </a:r>
            <a:r>
              <a:rPr lang="en-US" dirty="0">
                <a:latin typeface="+mj-lt"/>
              </a:rPr>
              <a:t>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382000" cy="5257800"/>
          </a:xfrm>
        </p:spPr>
        <p:txBody>
          <a:bodyPr/>
          <a:lstStyle/>
          <a:p>
            <a:pPr>
              <a:buNone/>
            </a:pP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UnBal</a:t>
            </a:r>
            <a:r>
              <a:rPr lang="en-US" sz="3200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= {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3200" dirty="0" smtClean="0">
                <a:latin typeface="Perpetua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T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: Pr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200" baseline="-25000" dirty="0" smtClean="0">
                <a:solidFill>
                  <a:srgbClr val="7030A0"/>
                </a:solidFill>
                <a:latin typeface="Comic Sans MS" pitchFamily="66" charset="0"/>
              </a:rPr>
              <a:t>,</a:t>
            </a:r>
            <a:r>
              <a:rPr lang="en-US" sz="3200" baseline="-25000" dirty="0" smtClean="0">
                <a:solidFill>
                  <a:srgbClr val="0000FF"/>
                </a:solidFill>
              </a:rPr>
              <a:t>B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baseline="-250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[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] &gt; 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c</a:t>
            </a:r>
            <a:r>
              <a:rPr lang="en-US" sz="3200" dirty="0" err="1" smtClean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00FF"/>
                </a:solidFill>
              </a:rPr>
              <a:t>A,B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[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rgbClr val="0000FF"/>
                </a:solidFill>
              </a:rPr>
              <a:t>] </a:t>
            </a:r>
            <a:r>
              <a:rPr lang="en-US" sz="3200" dirty="0">
                <a:latin typeface="Perpetua" pitchFamily="18" charset="0"/>
              </a:rPr>
              <a:t>and</a:t>
            </a:r>
            <a:r>
              <a:rPr lang="en-US" sz="3200" dirty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mmi10"/>
              </a:rPr>
              <a:t>® </a:t>
            </a:r>
            <a:r>
              <a:rPr lang="en-US" sz="3200" dirty="0">
                <a:latin typeface="Perpetua" pitchFamily="18" charset="0"/>
              </a:rPr>
              <a:t>is top-most such node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}</a:t>
            </a:r>
          </a:p>
          <a:p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6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00FF"/>
                </a:solidFill>
              </a:rPr>
              <a:t>A,B</a:t>
            </a:r>
            <a:r>
              <a:rPr lang="en-US" sz="36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[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UnBal</a:t>
            </a:r>
            <a:r>
              <a:rPr lang="en-US" sz="3200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200" dirty="0" smtClean="0">
                <a:solidFill>
                  <a:srgbClr val="0000FF"/>
                </a:solidFill>
              </a:rPr>
              <a:t>]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Perpetua" pitchFamily="18" charset="0"/>
              </a:rPr>
              <a:t>&lt;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1/c</a:t>
            </a:r>
            <a:endParaRPr lang="en-US" sz="2800" dirty="0" smtClean="0"/>
          </a:p>
          <a:p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B050"/>
                </a:solidFill>
                <a:latin typeface="Comic Sans MS" pitchFamily="66" charset="0"/>
              </a:rPr>
              <a:t>A,B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[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UnBal</a:t>
            </a:r>
            <a:r>
              <a:rPr lang="en-US" sz="3200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] = 2</a:t>
            </a:r>
            <a:r>
              <a:rPr lang="en-US" sz="3200" dirty="0" smtClean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3200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sz="3200" baseline="-25000" dirty="0" smtClean="0">
                <a:solidFill>
                  <a:srgbClr val="0000FF"/>
                </a:solidFill>
                <a:latin typeface="cmmi10"/>
                <a:sym typeface="Symbol"/>
              </a:rPr>
              <a:t>®</a:t>
            </a:r>
            <a:r>
              <a:rPr lang="en-US" sz="3200" baseline="-25000" dirty="0" smtClean="0">
                <a:solidFill>
                  <a:srgbClr val="0000FF"/>
                </a:solidFill>
                <a:latin typeface="cmsy10"/>
                <a:sym typeface="Symbol"/>
              </a:rPr>
              <a:t>2</a:t>
            </a:r>
            <a:r>
              <a:rPr lang="en-US" sz="3200" baseline="-25000" dirty="0" smtClean="0">
                <a:solidFill>
                  <a:srgbClr val="0000FF"/>
                </a:solidFill>
                <a:latin typeface="Perpetua" pitchFamily="18" charset="0"/>
                <a:sym typeface="Symbol"/>
              </a:rPr>
              <a:t>UnBal</a:t>
            </a:r>
            <a:r>
              <a:rPr lang="en-US" sz="3200" baseline="-480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v[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]</a:t>
            </a:r>
            <a:r>
              <a:rPr lang="en-US" sz="3200" dirty="0" smtClean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Pr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00FF"/>
                </a:solidFill>
              </a:rPr>
              <a:t>A,B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solidFill>
                  <a:srgbClr val="0000FF"/>
                </a:solidFill>
              </a:rPr>
              <a:t>[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sz="3200" dirty="0" smtClean="0">
                <a:solidFill>
                  <a:srgbClr val="0000FF"/>
                </a:solidFill>
              </a:rPr>
              <a:t>]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                            </a:t>
            </a:r>
            <a:r>
              <a:rPr lang="en-US" sz="3200" dirty="0" smtClean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200" baseline="-25000" dirty="0" smtClean="0">
                <a:solidFill>
                  <a:srgbClr val="0000FF"/>
                </a:solidFill>
              </a:rPr>
              <a:t>A,B</a:t>
            </a:r>
            <a:r>
              <a:rPr lang="en-US" sz="32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solidFill>
                  <a:srgbClr val="0000FF"/>
                </a:solidFill>
              </a:rPr>
              <a:t>[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UnBal</a:t>
            </a:r>
            <a:r>
              <a:rPr lang="en-US" sz="3200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200" dirty="0" smtClean="0">
                <a:solidFill>
                  <a:srgbClr val="0000FF"/>
                </a:solidFill>
              </a:rPr>
              <a:t>]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Perpetua" pitchFamily="18" charset="0"/>
              </a:rPr>
              <a:t>&lt;</a:t>
            </a:r>
            <a:r>
              <a:rPr lang="en-US" sz="3200" dirty="0" smtClean="0">
                <a:solidFill>
                  <a:srgbClr val="0000FF"/>
                </a:solidFill>
                <a:latin typeface="Perpetua" pitchFamily="18" charset="0"/>
              </a:rPr>
              <a:t> 2/c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3600" i="1" dirty="0" smtClean="0">
                <a:latin typeface="Perpetua" pitchFamily="18" charset="0"/>
              </a:rPr>
              <a:t>Compensation Lemma </a:t>
            </a:r>
            <a:r>
              <a:rPr lang="en-US" sz="3600" dirty="0" smtClean="0"/>
              <a:t>yields</a:t>
            </a:r>
            <a:br>
              <a:rPr lang="en-US" sz="3600" dirty="0" smtClean="0"/>
            </a:br>
            <a:r>
              <a:rPr lang="en-US" sz="3600" dirty="0" err="1" smtClean="0">
                <a:solidFill>
                  <a:srgbClr val="0000FF"/>
                </a:solidFill>
                <a:latin typeface="Perpetua" pitchFamily="18" charset="0"/>
              </a:rPr>
              <a:t>Pr</a:t>
            </a:r>
            <a:r>
              <a:rPr lang="en-US" sz="3600" baseline="-25000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3600" baseline="-25000" dirty="0" smtClean="0">
                <a:solidFill>
                  <a:srgbClr val="0000FF"/>
                </a:solidFill>
              </a:rPr>
              <a:t>A</a:t>
            </a:r>
            <a:r>
              <a:rPr lang="en-US" sz="3600" baseline="-25000" dirty="0" smtClean="0">
                <a:solidFill>
                  <a:srgbClr val="7030A0"/>
                </a:solidFill>
                <a:latin typeface="Comic Sans MS" pitchFamily="66" charset="0"/>
              </a:rPr>
              <a:t>,</a:t>
            </a:r>
            <a:r>
              <a:rPr lang="en-US" sz="3600" baseline="-25000" dirty="0" smtClean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3600" baseline="-25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600" dirty="0" smtClean="0">
                <a:solidFill>
                  <a:srgbClr val="0000FF"/>
                </a:solidFill>
                <a:latin typeface="Perpetua" pitchFamily="18" charset="0"/>
              </a:rPr>
              <a:t>[</a:t>
            </a:r>
            <a:r>
              <a:rPr lang="en-US" sz="3600" dirty="0" err="1" smtClean="0">
                <a:solidFill>
                  <a:srgbClr val="0000FF"/>
                </a:solidFill>
                <a:latin typeface="Perpetua" pitchFamily="18" charset="0"/>
              </a:rPr>
              <a:t>UnBal</a:t>
            </a:r>
            <a:r>
              <a:rPr lang="en-US" sz="3600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600" dirty="0" smtClean="0">
                <a:solidFill>
                  <a:srgbClr val="0000FF"/>
                </a:solidFill>
                <a:latin typeface="Perpetua" pitchFamily="18" charset="0"/>
              </a:rPr>
              <a:t>] </a:t>
            </a:r>
            <a:r>
              <a:rPr lang="en-US" sz="3600" dirty="0" smtClean="0">
                <a:solidFill>
                  <a:srgbClr val="0000FF"/>
                </a:solidFill>
              </a:rPr>
              <a:t>&lt; 2/c</a:t>
            </a:r>
            <a:r>
              <a:rPr lang="en-US" sz="3600" baseline="30000" dirty="0" smtClean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86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UnBalanced </a:t>
            </a:r>
            <a:r>
              <a:rPr lang="en-US" dirty="0">
                <a:latin typeface="+mj-lt"/>
              </a:rPr>
              <a:t>Queries c</a:t>
            </a:r>
            <a:r>
              <a:rPr lang="en-US" dirty="0" smtClean="0">
                <a:latin typeface="+mj-lt"/>
              </a:rPr>
              <a:t>ont.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60303" y="990600"/>
                <a:ext cx="8672818" cy="5715000"/>
              </a:xfrm>
            </p:spPr>
            <p:txBody>
              <a:bodyPr/>
              <a:lstStyle/>
              <a:p>
                <a:r>
                  <a:rPr lang="en-US" sz="2800" dirty="0" err="1">
                    <a:solidFill>
                      <a:srgbClr val="0000FF"/>
                    </a:solidFill>
                    <a:latin typeface="Perpetua" pitchFamily="18" charset="0"/>
                  </a:rPr>
                  <a:t>UnBal</a:t>
                </a:r>
                <a:r>
                  <a:rPr lang="en-US" sz="2800" baseline="-25000" dirty="0" err="1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= {</a:t>
                </a:r>
                <a:r>
                  <a:rPr lang="en-US" sz="2800" dirty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: </a:t>
                </a:r>
                <a:r>
                  <a:rPr lang="en-US" sz="2800" dirty="0" err="1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800" baseline="-25000" dirty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800" baseline="-25000" dirty="0">
                    <a:solidFill>
                      <a:srgbClr val="7030A0"/>
                    </a:solidFill>
                    <a:latin typeface="Comic Sans MS" pitchFamily="66" charset="0"/>
                  </a:rPr>
                  <a:t>,</a:t>
                </a:r>
                <a:r>
                  <a:rPr lang="en-US" sz="2800" baseline="-25000" dirty="0">
                    <a:solidFill>
                      <a:srgbClr val="0000FF"/>
                    </a:solidFill>
                  </a:rPr>
                  <a:t>B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800" baseline="-250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[</a:t>
                </a:r>
                <a:r>
                  <a:rPr lang="en-US" sz="2800" dirty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] &gt; </a:t>
                </a:r>
                <a:r>
                  <a:rPr lang="en-US" sz="2800" dirty="0" err="1">
                    <a:solidFill>
                      <a:srgbClr val="0000FF"/>
                    </a:solidFill>
                    <a:latin typeface="Perpetua" pitchFamily="18" charset="0"/>
                  </a:rPr>
                  <a:t>c</a:t>
                </a:r>
                <a:r>
                  <a:rPr lang="en-US" sz="2800" dirty="0" err="1">
                    <a:solidFill>
                      <a:srgbClr val="0000FF"/>
                    </a:solidFill>
                    <a:latin typeface="cmsy10"/>
                  </a:rPr>
                  <a:t>¢</a:t>
                </a:r>
                <a:r>
                  <a:rPr lang="en-US" sz="2800" dirty="0" err="1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800" baseline="-25000" dirty="0">
                    <a:solidFill>
                      <a:srgbClr val="0000FF"/>
                    </a:solidFill>
                  </a:rPr>
                  <a:t>A,B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800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[</a:t>
                </a:r>
                <a:r>
                  <a:rPr lang="en-US" sz="2800" dirty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2800" dirty="0">
                    <a:solidFill>
                      <a:srgbClr val="0000FF"/>
                    </a:solidFill>
                  </a:rPr>
                  <a:t>]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}</a:t>
                </a:r>
                <a:endParaRPr lang="en-US" sz="2800" dirty="0"/>
              </a:p>
              <a:p>
                <a:r>
                  <a:rPr lang="en-US" sz="2800" dirty="0" err="1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800" baseline="-25000" dirty="0">
                    <a:solidFill>
                      <a:srgbClr val="0000FF"/>
                    </a:solidFill>
                  </a:rPr>
                  <a:t>A</a:t>
                </a:r>
                <a:r>
                  <a:rPr lang="en-US" sz="2800" baseline="-25000" dirty="0">
                    <a:solidFill>
                      <a:srgbClr val="7030A0"/>
                    </a:solidFill>
                    <a:latin typeface="Comic Sans MS" pitchFamily="66" charset="0"/>
                  </a:rPr>
                  <a:t>,</a:t>
                </a:r>
                <a:r>
                  <a:rPr lang="en-US" sz="2800" baseline="-25000" dirty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800" baseline="-250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[</a:t>
                </a:r>
                <a:r>
                  <a:rPr lang="en-US" sz="2800" dirty="0" err="1">
                    <a:solidFill>
                      <a:srgbClr val="0000FF"/>
                    </a:solidFill>
                    <a:latin typeface="Perpetua" pitchFamily="18" charset="0"/>
                  </a:rPr>
                  <a:t>UnBal</a:t>
                </a:r>
                <a:r>
                  <a:rPr lang="en-US" sz="2800" baseline="-25000" dirty="0" err="1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] </a:t>
                </a:r>
                <a:r>
                  <a:rPr lang="en-US" sz="2800" dirty="0">
                    <a:solidFill>
                      <a:srgbClr val="0000FF"/>
                    </a:solidFill>
                  </a:rPr>
                  <a:t>&lt; 2/c</a:t>
                </a:r>
                <a:r>
                  <a:rPr lang="en-US" sz="2800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buNone/>
                </a:pPr>
                <a:r>
                  <a:rPr lang="en-US" sz="2800" dirty="0" smtClean="0"/>
                  <a:t>For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msy10"/>
                  </a:rPr>
                  <a:t>2</a:t>
                </a:r>
                <a:r>
                  <a:rPr lang="en-US" sz="2800" dirty="0" smtClean="0"/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Perpetua" pitchFamily="18" charset="0"/>
                  </a:rPr>
                  <a:t>UnBal</a:t>
                </a:r>
                <a:r>
                  <a:rPr lang="en-US" sz="2800" baseline="-25000" dirty="0" err="1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800" baseline="-25000" dirty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/>
                  <a:t>with </a:t>
                </a:r>
                <a:r>
                  <a:rPr lang="en-US" sz="2800" dirty="0">
                    <a:solidFill>
                      <a:srgbClr val="0000FF"/>
                    </a:solidFill>
                  </a:rPr>
                  <a:t>v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[</a:t>
                </a:r>
                <a:r>
                  <a:rPr lang="en-US" sz="2800" dirty="0">
                    <a:solidFill>
                      <a:srgbClr val="0000FF"/>
                    </a:solidFill>
                    <a:latin typeface="cmmi10"/>
                  </a:rPr>
                  <a:t>®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]=</a:t>
                </a:r>
                <a:r>
                  <a:rPr lang="en-US" sz="2800" dirty="0">
                    <a:solidFill>
                      <a:srgbClr val="0000FF"/>
                    </a:solidFill>
                    <a:latin typeface="cmmi10"/>
                  </a:rPr>
                  <a:t>±</a:t>
                </a:r>
                <a:endParaRPr lang="en-US" sz="100" dirty="0" smtClean="0">
                  <a:latin typeface="Perpetua" pitchFamily="18" charset="0"/>
                </a:endParaRPr>
              </a:p>
              <a:p>
                <a:pPr>
                  <a:buNone/>
                </a:pPr>
                <a:r>
                  <a:rPr lang="en-US" sz="2800" b="1" dirty="0" smtClean="0">
                    <a:latin typeface="Perpetua" pitchFamily="18" charset="0"/>
                  </a:rPr>
                  <a:t>Solution: 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Perpetua" pitchFamily="18" charset="0"/>
                  </a:rPr>
                  <a:t>1. </a:t>
                </a:r>
                <a:r>
                  <a:rPr lang="en-US" sz="2800" dirty="0" smtClean="0">
                    <a:latin typeface="Perpetua" pitchFamily="18" charset="0"/>
                  </a:rPr>
                  <a:t>Use larger outcomes</a:t>
                </a:r>
              </a:p>
              <a:p>
                <a:pPr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Perpetua" pitchFamily="18" charset="0"/>
                  </a:rPr>
                  <a:t>2.  </a:t>
                </a:r>
                <a:r>
                  <a:rPr lang="en-US" sz="2800" dirty="0" smtClean="0">
                    <a:latin typeface="Perpetua" pitchFamily="18" charset="0"/>
                  </a:rPr>
                  <a:t>Instruct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 </a:t>
                </a:r>
                <a:r>
                  <a:rPr lang="en-US" sz="2800" dirty="0" smtClean="0">
                    <a:latin typeface="Perpetua" pitchFamily="18" charset="0"/>
                  </a:rPr>
                  <a:t>to take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Perpetua" pitchFamily="18" charset="0"/>
                  </a:rPr>
                  <a:t>red</a:t>
                </a:r>
                <a:r>
                  <a:rPr lang="en-US" sz="2800" dirty="0" smtClean="0">
                    <a:latin typeface="Perpetua" pitchFamily="18" charset="0"/>
                  </a:rPr>
                  <a:t> edges </a:t>
                </a:r>
                <a:r>
                  <a:rPr lang="en-US" sz="2800" dirty="0" err="1" smtClean="0">
                    <a:latin typeface="Perpetua" pitchFamily="18" charset="0"/>
                  </a:rPr>
                  <a:t>w.p</a:t>
                </a:r>
                <a:r>
                  <a:rPr lang="en-US" sz="2800" dirty="0" smtClean="0">
                    <a:latin typeface="Perpetua" pitchFamily="18" charset="0"/>
                  </a:rPr>
                  <a:t>. </a:t>
                </a:r>
                <a:r>
                  <a:rPr lang="en-US" sz="2400" dirty="0">
                    <a:solidFill>
                      <a:srgbClr val="0000FF"/>
                    </a:solidFill>
                    <a:latin typeface="Perpetua" pitchFamily="18" charset="0"/>
                  </a:rPr>
                  <a:t>1</a:t>
                </a:r>
                <a:r>
                  <a:rPr lang="en-US" sz="2400" b="1" dirty="0">
                    <a:solidFill>
                      <a:srgbClr val="0000FF"/>
                    </a:solidFill>
                    <a:latin typeface="Perpetua" pitchFamily="18" charset="0"/>
                  </a:rPr>
                  <a:t>/</a:t>
                </a:r>
                <a:r>
                  <a:rPr lang="en-US" sz="2800" dirty="0">
                    <a:solidFill>
                      <a:srgbClr val="0000FF"/>
                    </a:solidFill>
                    <a:latin typeface="cmmi10"/>
                  </a:rPr>
                  <a:t>±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Perpetua" pitchFamily="18" charset="0"/>
                  </a:rPr>
                  <a:t>k</a:t>
                </a:r>
                <a:endParaRPr lang="en-US" sz="2800" dirty="0" smtClean="0">
                  <a:solidFill>
                    <a:srgbClr val="0000FF"/>
                  </a:solidFill>
                  <a:latin typeface="Perpetua" pitchFamily="18" charset="0"/>
                </a:endParaRPr>
              </a:p>
              <a:p>
                <a:r>
                  <a:rPr lang="en-US" sz="2800" dirty="0" smtClean="0">
                    <a:solidFill>
                      <a:srgbClr val="0000FF"/>
                    </a:solidFill>
                    <a:latin typeface="Perpetua" pitchFamily="18" charset="0"/>
                  </a:rPr>
                  <a:t>Ex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[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Perpetua"/>
                  </a:rPr>
                  <a:t>out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Perpetua" pitchFamily="18" charset="0"/>
                  </a:rPr>
                  <a:t>,B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]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msy10"/>
                  </a:rPr>
                  <a:t>¢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Perpetua" pitchFamily="18" charset="0"/>
                  </a:rPr>
                  <a:t> Ex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[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out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Perpetua" pitchFamily="18" charset="0"/>
                  </a:rPr>
                  <a:t>A,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]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msy10"/>
                  </a:rPr>
                  <a:t>¸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Perpetua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Perpetua" pitchFamily="18" charset="0"/>
                  </a:rPr>
                  <a:t>½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Perpetua" pitchFamily="18" charset="0"/>
                  </a:rPr>
                  <a:t> </a:t>
                </a:r>
                <a:endParaRPr lang="en-US" sz="3200" dirty="0" smtClean="0">
                  <a:latin typeface="Perpetua" pitchFamily="18" charset="0"/>
                </a:endParaRPr>
              </a:p>
              <a:p>
                <a:r>
                  <a:rPr lang="en-US" sz="2800" dirty="0" smtClean="0">
                    <a:latin typeface="Perpetua" pitchFamily="18" charset="0"/>
                  </a:rPr>
                  <a:t>Even </a:t>
                </a:r>
                <a:r>
                  <a:rPr lang="en-US" sz="2800" dirty="0">
                    <a:latin typeface="Perpetua" pitchFamily="18" charset="0"/>
                  </a:rPr>
                  <a:t>if </a:t>
                </a:r>
                <a:r>
                  <a:rPr lang="en-US" sz="2800" dirty="0">
                    <a:solidFill>
                      <a:srgbClr val="FF0000"/>
                    </a:solidFill>
                    <a:latin typeface="Perpetua" pitchFamily="18" charset="0"/>
                  </a:rPr>
                  <a:t>both 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itchFamily="66" charset="0"/>
                  </a:rPr>
                  <a:t>A </a:t>
                </a:r>
                <a:r>
                  <a:rPr lang="en-US" sz="2800" dirty="0">
                    <a:latin typeface="Perpetua" pitchFamily="18" charset="0"/>
                  </a:rPr>
                  <a:t>and 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itchFamily="66" charset="0"/>
                  </a:rPr>
                  <a:t>B </a:t>
                </a:r>
                <a:r>
                  <a:rPr lang="en-US" sz="2800" dirty="0">
                    <a:latin typeface="Perpetua" pitchFamily="18" charset="0"/>
                  </a:rPr>
                  <a:t>fail on </a:t>
                </a:r>
                <a:r>
                  <a:rPr lang="en-US" sz="2800" dirty="0" err="1">
                    <a:solidFill>
                      <a:srgbClr val="0000FF"/>
                    </a:solidFill>
                    <a:latin typeface="Perpetua" pitchFamily="18" charset="0"/>
                  </a:rPr>
                  <a:t>UnBal</a:t>
                </a:r>
                <a:r>
                  <a:rPr lang="en-US" sz="2800" baseline="-25000" dirty="0" err="1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800" baseline="-25000" dirty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US" sz="28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/>
                </a:r>
                <a:br>
                  <a:rPr lang="en-US" sz="2800" baseline="-25000" dirty="0" smtClean="0">
                    <a:solidFill>
                      <a:srgbClr val="00B050"/>
                    </a:solidFill>
                    <a:latin typeface="Comic Sans MS" pitchFamily="66" charset="0"/>
                  </a:rPr>
                </a:br>
                <a:r>
                  <a:rPr lang="en-US" sz="2800" dirty="0" smtClean="0">
                    <a:solidFill>
                      <a:srgbClr val="0000FF"/>
                    </a:solidFill>
                    <a:latin typeface="Perpetua" pitchFamily="18" charset="0"/>
                  </a:rPr>
                  <a:t>Ex[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out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Perpetua" pitchFamily="18" charset="0"/>
                  </a:rPr>
                  <a:t>,B</a:t>
                </a: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] </a:t>
                </a:r>
                <a:r>
                  <a:rPr lang="en-US" sz="2800" dirty="0">
                    <a:solidFill>
                      <a:srgbClr val="0000FF"/>
                    </a:solidFill>
                    <a:latin typeface="cmsy10"/>
                  </a:rPr>
                  <a:t>¸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msy1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3600" dirty="0">
                    <a:latin typeface="Perpetua" pitchFamily="18" charset="0"/>
                  </a:rPr>
                  <a:t> or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Ex[</a:t>
                </a:r>
                <a:r>
                  <a:rPr lang="en-US" sz="2800" dirty="0">
                    <a:solidFill>
                      <a:srgbClr val="0000FF"/>
                    </a:solidFill>
                  </a:rPr>
                  <a:t>out</a:t>
                </a: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A,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] </a:t>
                </a:r>
                <a:r>
                  <a:rPr lang="en-US" sz="2800" dirty="0">
                    <a:solidFill>
                      <a:srgbClr val="0000FF"/>
                    </a:solidFill>
                    <a:latin typeface="cmsy10"/>
                  </a:rPr>
                  <a:t>¸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–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endParaRPr lang="en-US" sz="2800" dirty="0" smtClean="0">
                  <a:solidFill>
                    <a:srgbClr val="0000FF"/>
                  </a:solidFill>
                </a:endParaRPr>
              </a:p>
              <a:p>
                <a:r>
                  <a:rPr lang="en-US" sz="28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Perpetua" pitchFamily="18" charset="0"/>
                  </a:rPr>
                  <a:t>out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Perpetua" pitchFamily="18" charset="0"/>
                  </a:rPr>
                  <a:t> 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800" baseline="-25000" dirty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Perpetua" pitchFamily="18" charset="0"/>
                  </a:rPr>
                  <a:t>,B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[‘1’]</a:t>
                </a:r>
                <a:r>
                  <a:rPr lang="en-US" sz="2800" dirty="0">
                    <a:solidFill>
                      <a:srgbClr val="0000FF"/>
                    </a:solidFill>
                    <a:latin typeface="cmsy10"/>
                  </a:rPr>
                  <a:t>¸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 </a:t>
                </a:r>
                <a:r>
                  <a:rPr lang="en-US" sz="3600" dirty="0">
                    <a:latin typeface="Perpetua" pitchFamily="18" charset="0"/>
                  </a:rPr>
                  <a:t>or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Perpetua" pitchFamily="18" charset="0"/>
                  </a:rPr>
                  <a:t>Pr</a:t>
                </a:r>
                <a:r>
                  <a:rPr lang="en-US" sz="2800" baseline="-25000" dirty="0" err="1">
                    <a:solidFill>
                      <a:srgbClr val="0000FF"/>
                    </a:solidFill>
                    <a:latin typeface="Perpetua" pitchFamily="18" charset="0"/>
                  </a:rPr>
                  <a:t>out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Perpetua" pitchFamily="18" charset="0"/>
                  </a:rPr>
                  <a:t> </a:t>
                </a:r>
                <a:r>
                  <a:rPr lang="en-US" sz="2800" b="1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2800" b="1" baseline="-25000" dirty="0">
                    <a:solidFill>
                      <a:srgbClr val="0000FF"/>
                    </a:solidFill>
                    <a:latin typeface="Perpetua" pitchFamily="18" charset="0"/>
                  </a:rPr>
                  <a:t>A,</a:t>
                </a:r>
                <a:r>
                  <a:rPr lang="en-US" sz="2800" b="1" baseline="-25000" dirty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2800" dirty="0">
                    <a:solidFill>
                      <a:srgbClr val="0000FF"/>
                    </a:solidFill>
                    <a:latin typeface="Perpetua" pitchFamily="18" charset="0"/>
                  </a:rPr>
                  <a:t>[‘1’]</a:t>
                </a:r>
                <a:r>
                  <a:rPr lang="en-US" sz="2800" dirty="0">
                    <a:solidFill>
                      <a:srgbClr val="0000FF"/>
                    </a:solidFill>
                    <a:latin typeface="cmsy10"/>
                  </a:rPr>
                  <a:t>¸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(taking 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k=c</a:t>
                </a:r>
                <a:r>
                  <a:rPr lang="en-US" sz="2800" dirty="0" smtClean="0"/>
                  <a:t>)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r>
                  <a:rPr lang="en-US" sz="2800" dirty="0" smtClean="0">
                    <a:latin typeface="Perpetua" pitchFamily="18" charset="0"/>
                  </a:rPr>
                  <a:t>Holds </a:t>
                </a:r>
                <a:r>
                  <a:rPr lang="en-US" sz="2800" dirty="0" err="1" smtClean="0">
                    <a:latin typeface="Perpetua" pitchFamily="18" charset="0"/>
                  </a:rPr>
                  <a:t>wrt</a:t>
                </a:r>
                <a:r>
                  <a:rPr lang="en-US" sz="2800" dirty="0" smtClean="0">
                    <a:latin typeface="Perpetua" pitchFamily="18" charset="0"/>
                  </a:rPr>
                  <a:t>. </a:t>
                </a:r>
                <a:r>
                  <a:rPr lang="en-US" sz="2800" dirty="0">
                    <a:latin typeface="Perpetua" pitchFamily="18" charset="0"/>
                  </a:rPr>
                  <a:t>the </a:t>
                </a:r>
                <a:r>
                  <a:rPr lang="en-US" sz="2800" dirty="0">
                    <a:solidFill>
                      <a:srgbClr val="FF0000"/>
                    </a:solidFill>
                    <a:latin typeface="Perpetua" pitchFamily="18" charset="0"/>
                  </a:rPr>
                  <a:t>original</a:t>
                </a:r>
                <a:r>
                  <a:rPr lang="en-US" sz="2800" dirty="0">
                    <a:latin typeface="Perpetua" pitchFamily="18" charset="0"/>
                  </a:rPr>
                  <a:t> protocol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60303" y="990600"/>
                <a:ext cx="8672818" cy="5715000"/>
              </a:xfrm>
              <a:blipFill rotWithShape="1">
                <a:blip r:embed="rId3"/>
                <a:stretch>
                  <a:fillRect l="-1477" t="-1281" r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Content Placeholder 2"/>
          <p:cNvSpPr>
            <a:spLocks noGrp="1"/>
          </p:cNvSpPr>
          <p:nvPr/>
        </p:nvSpPr>
        <p:spPr bwMode="auto">
          <a:xfrm>
            <a:off x="563595" y="5181599"/>
            <a:ext cx="7947092" cy="1140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72000" numCol="1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Perpetua" pitchFamily="18" charset="0"/>
              </a:rPr>
              <a:t>Unless 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3200" dirty="0" smtClean="0">
                <a:latin typeface="Perpetua" pitchFamily="18" charset="0"/>
              </a:rPr>
              <a:t> is small,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A </a:t>
            </a:r>
            <a:r>
              <a:rPr lang="en-US" sz="3200" dirty="0" smtClean="0">
                <a:latin typeface="Perpetua" pitchFamily="18" charset="0"/>
              </a:rPr>
              <a:t>might (still) gain 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a lot </a:t>
            </a:r>
            <a:r>
              <a:rPr lang="en-US" sz="3200" dirty="0" smtClean="0">
                <a:latin typeface="Perpetua" pitchFamily="18" charset="0"/>
              </a:rPr>
              <a:t>from visiting </a:t>
            </a:r>
            <a:r>
              <a:rPr lang="en-US" sz="3200" dirty="0" err="1" smtClean="0">
                <a:solidFill>
                  <a:srgbClr val="0000FF"/>
                </a:solidFill>
                <a:latin typeface="Perpetua" pitchFamily="18" charset="0"/>
              </a:rPr>
              <a:t>Biased</a:t>
            </a:r>
            <a:r>
              <a:rPr lang="en-US" sz="3200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200" dirty="0" smtClean="0">
                <a:latin typeface="Perpetua" pitchFamily="18" charset="0"/>
              </a:rPr>
              <a:t> 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6570921" y="1479698"/>
            <a:ext cx="1884280" cy="1837426"/>
            <a:chOff x="6477000" y="533400"/>
            <a:chExt cx="1884280" cy="1837426"/>
          </a:xfrm>
        </p:grpSpPr>
        <p:grpSp>
          <p:nvGrpSpPr>
            <p:cNvPr id="13" name="Group 113"/>
            <p:cNvGrpSpPr/>
            <p:nvPr/>
          </p:nvGrpSpPr>
          <p:grpSpPr>
            <a:xfrm>
              <a:off x="6477000" y="533400"/>
              <a:ext cx="1884280" cy="1837426"/>
              <a:chOff x="2362200" y="3733800"/>
              <a:chExt cx="1884280" cy="1837426"/>
            </a:xfrm>
          </p:grpSpPr>
          <p:grpSp>
            <p:nvGrpSpPr>
              <p:cNvPr id="14" name="Group 102"/>
              <p:cNvGrpSpPr/>
              <p:nvPr/>
            </p:nvGrpSpPr>
            <p:grpSpPr>
              <a:xfrm>
                <a:off x="2362200" y="3733800"/>
                <a:ext cx="1884280" cy="1837426"/>
                <a:chOff x="2667000" y="3352800"/>
                <a:chExt cx="1884280" cy="1837426"/>
              </a:xfrm>
            </p:grpSpPr>
            <p:grpSp>
              <p:nvGrpSpPr>
                <p:cNvPr id="15" name="Group 75"/>
                <p:cNvGrpSpPr/>
                <p:nvPr/>
              </p:nvGrpSpPr>
              <p:grpSpPr>
                <a:xfrm>
                  <a:off x="2667000" y="3352800"/>
                  <a:ext cx="1884280" cy="1837426"/>
                  <a:chOff x="5943600" y="3200400"/>
                  <a:chExt cx="1884280" cy="1837426"/>
                </a:xfrm>
              </p:grpSpPr>
              <p:grpSp>
                <p:nvGrpSpPr>
                  <p:cNvPr id="16" name="Group 63"/>
                  <p:cNvGrpSpPr/>
                  <p:nvPr/>
                </p:nvGrpSpPr>
                <p:grpSpPr>
                  <a:xfrm>
                    <a:off x="6096000" y="4648200"/>
                    <a:ext cx="1600200" cy="369332"/>
                    <a:chOff x="1295400" y="4800600"/>
                    <a:chExt cx="1600200" cy="369332"/>
                  </a:xfrm>
                </p:grpSpPr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1295400" y="4800600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p:txBody>
                </p:sp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2514600" y="4800600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p:txBody>
                </p:sp>
              </p:grpSp>
              <p:grpSp>
                <p:nvGrpSpPr>
                  <p:cNvPr id="18" name="Group 66"/>
                  <p:cNvGrpSpPr/>
                  <p:nvPr/>
                </p:nvGrpSpPr>
                <p:grpSpPr>
                  <a:xfrm>
                    <a:off x="5943600" y="3200400"/>
                    <a:ext cx="1884280" cy="1837426"/>
                    <a:chOff x="5964320" y="3200400"/>
                    <a:chExt cx="1884280" cy="1837426"/>
                  </a:xfrm>
                </p:grpSpPr>
                <p:grpSp>
                  <p:nvGrpSpPr>
                    <p:cNvPr id="21" name="Group 65"/>
                    <p:cNvGrpSpPr/>
                    <p:nvPr/>
                  </p:nvGrpSpPr>
                  <p:grpSpPr>
                    <a:xfrm>
                      <a:off x="5964320" y="3657600"/>
                      <a:ext cx="1884280" cy="1380226"/>
                      <a:chOff x="5964320" y="3657600"/>
                      <a:chExt cx="1884280" cy="1380226"/>
                    </a:xfrm>
                  </p:grpSpPr>
                  <p:sp>
                    <p:nvSpPr>
                      <p:cNvPr id="84" name="Oval 83"/>
                      <p:cNvSpPr/>
                      <p:nvPr/>
                    </p:nvSpPr>
                    <p:spPr>
                      <a:xfrm>
                        <a:off x="6551762" y="3657600"/>
                        <a:ext cx="685800" cy="457200"/>
                      </a:xfrm>
                      <a:prstGeom prst="ellips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sp>
                    <p:nvSpPr>
                      <p:cNvPr id="85" name="Oval 84"/>
                      <p:cNvSpPr/>
                      <p:nvPr/>
                    </p:nvSpPr>
                    <p:spPr>
                      <a:xfrm>
                        <a:off x="7162800" y="4580626"/>
                        <a:ext cx="685800" cy="45720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sp>
                    <p:nvSpPr>
                      <p:cNvPr id="86" name="Oval 85"/>
                      <p:cNvSpPr/>
                      <p:nvPr/>
                    </p:nvSpPr>
                    <p:spPr>
                      <a:xfrm>
                        <a:off x="5964320" y="4580626"/>
                        <a:ext cx="685800" cy="45720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endParaRPr lang="he-IL"/>
                      </a:p>
                    </p:txBody>
                  </p:sp>
                  <p:cxnSp>
                    <p:nvCxnSpPr>
                      <p:cNvPr id="87" name="Straight Arrow Connector 86"/>
                      <p:cNvCxnSpPr/>
                      <p:nvPr/>
                    </p:nvCxnSpPr>
                    <p:spPr>
                      <a:xfrm>
                        <a:off x="7085162" y="4114800"/>
                        <a:ext cx="304800" cy="45720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Arrow Connector 9"/>
                      <p:cNvCxnSpPr/>
                      <p:nvPr/>
                    </p:nvCxnSpPr>
                    <p:spPr>
                      <a:xfrm flipH="1">
                        <a:off x="6323162" y="4114800"/>
                        <a:ext cx="381000" cy="45720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3" name="Straight Arrow Connector 9"/>
                    <p:cNvCxnSpPr/>
                    <p:nvPr/>
                  </p:nvCxnSpPr>
                  <p:spPr>
                    <a:xfrm>
                      <a:off x="6573920" y="3200400"/>
                      <a:ext cx="284080" cy="45720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5" name="TextBox 94"/>
                <p:cNvSpPr txBox="1"/>
                <p:nvPr/>
              </p:nvSpPr>
              <p:spPr>
                <a:xfrm>
                  <a:off x="2819400" y="4800600"/>
                  <a:ext cx="3810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4038600" y="48006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</p:grpSp>
          <p:pic>
            <p:nvPicPr>
              <p:cNvPr id="112" name="Picture 111" descr="delta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90800" y="4572000"/>
                <a:ext cx="457200" cy="432080"/>
              </a:xfrm>
              <a:prstGeom prst="rect">
                <a:avLst/>
              </a:prstGeom>
            </p:spPr>
          </p:pic>
          <p:pic>
            <p:nvPicPr>
              <p:cNvPr id="113" name="Picture 112" descr="1delta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05200" y="4572000"/>
                <a:ext cx="643075" cy="405332"/>
              </a:xfrm>
              <a:prstGeom prst="rect">
                <a:avLst/>
              </a:prstGeom>
            </p:spPr>
          </p:pic>
        </p:grpSp>
        <p:pic>
          <p:nvPicPr>
            <p:cNvPr id="171" name="Picture 170" descr="Bdelt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3271" y="973347"/>
              <a:ext cx="514817" cy="486531"/>
            </a:xfrm>
            <a:prstGeom prst="rect">
              <a:avLst/>
            </a:prstGeom>
          </p:spPr>
        </p:pic>
      </p:grpSp>
      <p:grpSp>
        <p:nvGrpSpPr>
          <p:cNvPr id="174" name="Group 173"/>
          <p:cNvGrpSpPr/>
          <p:nvPr/>
        </p:nvGrpSpPr>
        <p:grpSpPr>
          <a:xfrm>
            <a:off x="6286841" y="1452954"/>
            <a:ext cx="2189080" cy="3558363"/>
            <a:chOff x="6629400" y="2461437"/>
            <a:chExt cx="2189080" cy="3558363"/>
          </a:xfrm>
        </p:grpSpPr>
        <p:grpSp>
          <p:nvGrpSpPr>
            <p:cNvPr id="5" name="Group 74"/>
            <p:cNvGrpSpPr/>
            <p:nvPr/>
          </p:nvGrpSpPr>
          <p:grpSpPr>
            <a:xfrm>
              <a:off x="6629400" y="2461437"/>
              <a:ext cx="2189080" cy="3558363"/>
              <a:chOff x="5638800" y="3147237"/>
              <a:chExt cx="2189080" cy="3558363"/>
            </a:xfrm>
          </p:grpSpPr>
          <p:grpSp>
            <p:nvGrpSpPr>
              <p:cNvPr id="6" name="Group 64"/>
              <p:cNvGrpSpPr/>
              <p:nvPr/>
            </p:nvGrpSpPr>
            <p:grpSpPr>
              <a:xfrm>
                <a:off x="5638800" y="5037826"/>
                <a:ext cx="1600200" cy="1667774"/>
                <a:chOff x="5638800" y="5037826"/>
                <a:chExt cx="1600200" cy="1667774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6400800" y="5562600"/>
                  <a:ext cx="685800" cy="4572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5638800" y="5037826"/>
                  <a:ext cx="381000" cy="4572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6419491" y="5050766"/>
                  <a:ext cx="304800" cy="4572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 bwMode="auto">
                <a:xfrm rot="5400000">
                  <a:off x="6705600" y="6172200"/>
                  <a:ext cx="685800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273050" lvl="0" indent="-273050" algn="l" rtl="0">
                    <a:spcBef>
                      <a:spcPts val="575"/>
                    </a:spcBef>
                    <a:buClr>
                      <a:schemeClr val="accent1"/>
                    </a:buClr>
                    <a:buSzPct val="85000"/>
                  </a:pPr>
                  <a:r>
                    <a:rPr lang="en-US" sz="3600" dirty="0" smtClean="0">
                      <a:solidFill>
                        <a:srgbClr val="002060"/>
                      </a:solidFill>
                      <a:latin typeface="Perpetua" pitchFamily="18" charset="0"/>
                    </a:rPr>
                    <a:t>…</a:t>
                  </a:r>
                  <a:endParaRPr kumimoji="0" lang="he-IL" sz="36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mmi1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63"/>
              <p:cNvGrpSpPr/>
              <p:nvPr/>
            </p:nvGrpSpPr>
            <p:grpSpPr>
              <a:xfrm>
                <a:off x="6096000" y="4648200"/>
                <a:ext cx="1600200" cy="369332"/>
                <a:chOff x="1295400" y="4800600"/>
                <a:chExt cx="1600200" cy="369332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295400" y="48006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514600" y="48006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</p:grpSp>
          <p:grpSp>
            <p:nvGrpSpPr>
              <p:cNvPr id="10" name="Group 66"/>
              <p:cNvGrpSpPr/>
              <p:nvPr/>
            </p:nvGrpSpPr>
            <p:grpSpPr>
              <a:xfrm>
                <a:off x="5943600" y="3147237"/>
                <a:ext cx="1884280" cy="1890589"/>
                <a:chOff x="5964320" y="3147237"/>
                <a:chExt cx="1884280" cy="1890589"/>
              </a:xfrm>
            </p:grpSpPr>
            <p:grpSp>
              <p:nvGrpSpPr>
                <p:cNvPr id="11" name="Group 65"/>
                <p:cNvGrpSpPr/>
                <p:nvPr/>
              </p:nvGrpSpPr>
              <p:grpSpPr>
                <a:xfrm>
                  <a:off x="5964320" y="3657600"/>
                  <a:ext cx="1884280" cy="1380226"/>
                  <a:chOff x="5964320" y="3657600"/>
                  <a:chExt cx="1884280" cy="1380226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6551762" y="3657600"/>
                    <a:ext cx="685800" cy="457200"/>
                  </a:xfrm>
                  <a:prstGeom prst="ellips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7162800" y="4580626"/>
                    <a:ext cx="6858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5964320" y="4580626"/>
                    <a:ext cx="685800" cy="457200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7085162" y="4114800"/>
                    <a:ext cx="304800" cy="4572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9"/>
                  <p:cNvCxnSpPr/>
                  <p:nvPr/>
                </p:nvCxnSpPr>
                <p:spPr>
                  <a:xfrm flipH="1">
                    <a:off x="6323162" y="4114800"/>
                    <a:ext cx="381000" cy="4572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Straight Arrow Connector 9"/>
                <p:cNvCxnSpPr/>
                <p:nvPr/>
              </p:nvCxnSpPr>
              <p:spPr>
                <a:xfrm>
                  <a:off x="6550883" y="3147237"/>
                  <a:ext cx="307117" cy="51036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3" name="Picture 172" descr="delt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800" y="2895600"/>
              <a:ext cx="554690" cy="524213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5940550" y="1452954"/>
            <a:ext cx="2556141" cy="2725096"/>
            <a:chOff x="4682859" y="1476154"/>
            <a:chExt cx="2556141" cy="2725096"/>
          </a:xfrm>
        </p:grpSpPr>
        <p:cxnSp>
          <p:nvCxnSpPr>
            <p:cNvPr id="190" name="Straight Arrow Connector 189"/>
            <p:cNvCxnSpPr/>
            <p:nvPr/>
          </p:nvCxnSpPr>
          <p:spPr>
            <a:xfrm>
              <a:off x="5825859" y="3304954"/>
              <a:ext cx="214423" cy="4518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5902059" y="3304954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dirty="0" smtClean="0"/>
                <a:t>½ </a:t>
              </a:r>
              <a:endParaRPr lang="en-US" sz="1600" dirty="0"/>
            </a:p>
          </p:txBody>
        </p:sp>
        <p:grpSp>
          <p:nvGrpSpPr>
            <p:cNvPr id="185" name="Group 7"/>
            <p:cNvGrpSpPr/>
            <p:nvPr/>
          </p:nvGrpSpPr>
          <p:grpSpPr>
            <a:xfrm>
              <a:off x="5334000" y="1476154"/>
              <a:ext cx="1905000" cy="1886896"/>
              <a:chOff x="6934200" y="2466754"/>
              <a:chExt cx="1905000" cy="1886896"/>
            </a:xfrm>
          </p:grpSpPr>
          <p:grpSp>
            <p:nvGrpSpPr>
              <p:cNvPr id="195" name="Group 98"/>
              <p:cNvGrpSpPr/>
              <p:nvPr/>
            </p:nvGrpSpPr>
            <p:grpSpPr>
              <a:xfrm>
                <a:off x="6934200" y="2466754"/>
                <a:ext cx="1905000" cy="1886896"/>
                <a:chOff x="2590800" y="4600354"/>
                <a:chExt cx="1905000" cy="1886896"/>
              </a:xfrm>
            </p:grpSpPr>
            <p:grpSp>
              <p:nvGrpSpPr>
                <p:cNvPr id="197" name="Group 102"/>
                <p:cNvGrpSpPr/>
                <p:nvPr/>
              </p:nvGrpSpPr>
              <p:grpSpPr>
                <a:xfrm>
                  <a:off x="2590800" y="4600354"/>
                  <a:ext cx="1863459" cy="1886896"/>
                  <a:chOff x="2667000" y="3304954"/>
                  <a:chExt cx="1863459" cy="1886896"/>
                </a:xfrm>
              </p:grpSpPr>
              <p:grpSp>
                <p:nvGrpSpPr>
                  <p:cNvPr id="200" name="Group 75"/>
                  <p:cNvGrpSpPr/>
                  <p:nvPr/>
                </p:nvGrpSpPr>
                <p:grpSpPr>
                  <a:xfrm>
                    <a:off x="2667000" y="3304954"/>
                    <a:ext cx="1863459" cy="1881963"/>
                    <a:chOff x="5943600" y="3152554"/>
                    <a:chExt cx="1863459" cy="1881963"/>
                  </a:xfrm>
                </p:grpSpPr>
                <p:grpSp>
                  <p:nvGrpSpPr>
                    <p:cNvPr id="202" name="Group 63"/>
                    <p:cNvGrpSpPr/>
                    <p:nvPr/>
                  </p:nvGrpSpPr>
                  <p:grpSpPr>
                    <a:xfrm>
                      <a:off x="6096000" y="4648200"/>
                      <a:ext cx="1600200" cy="369332"/>
                      <a:chOff x="1295400" y="4800600"/>
                      <a:chExt cx="1600200" cy="369332"/>
                    </a:xfrm>
                  </p:grpSpPr>
                  <p:sp>
                    <p:nvSpPr>
                      <p:cNvPr id="211" name="TextBox 210"/>
                      <p:cNvSpPr txBox="1"/>
                      <p:nvPr/>
                    </p:nvSpPr>
                    <p:spPr>
                      <a:xfrm>
                        <a:off x="1295400" y="4800600"/>
                        <a:ext cx="3810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/>
                          <a:t>1</a:t>
                        </a:r>
                        <a:endParaRPr lang="en-US" dirty="0"/>
                      </a:p>
                    </p:txBody>
                  </p:sp>
                  <p:sp>
                    <p:nvSpPr>
                      <p:cNvPr id="212" name="TextBox 211"/>
                      <p:cNvSpPr txBox="1"/>
                      <p:nvPr/>
                    </p:nvSpPr>
                    <p:spPr>
                      <a:xfrm>
                        <a:off x="2514600" y="4800600"/>
                        <a:ext cx="3810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/>
                          <a:t>0</a:t>
                        </a:r>
                        <a:endParaRPr lang="en-US" dirty="0"/>
                      </a:p>
                    </p:txBody>
                  </p:sp>
                </p:grpSp>
                <p:grpSp>
                  <p:nvGrpSpPr>
                    <p:cNvPr id="203" name="Group 66"/>
                    <p:cNvGrpSpPr/>
                    <p:nvPr/>
                  </p:nvGrpSpPr>
                  <p:grpSpPr>
                    <a:xfrm>
                      <a:off x="5943600" y="3152554"/>
                      <a:ext cx="1863459" cy="1881963"/>
                      <a:chOff x="5964320" y="3152554"/>
                      <a:chExt cx="1863459" cy="1881963"/>
                    </a:xfrm>
                  </p:grpSpPr>
                  <p:grpSp>
                    <p:nvGrpSpPr>
                      <p:cNvPr id="204" name="Group 65"/>
                      <p:cNvGrpSpPr/>
                      <p:nvPr/>
                    </p:nvGrpSpPr>
                    <p:grpSpPr>
                      <a:xfrm>
                        <a:off x="5964320" y="3657600"/>
                        <a:ext cx="1863459" cy="1376917"/>
                        <a:chOff x="5964320" y="3657600"/>
                        <a:chExt cx="1863459" cy="1376917"/>
                      </a:xfrm>
                    </p:grpSpPr>
                    <p:sp>
                      <p:nvSpPr>
                        <p:cNvPr id="206" name="Oval 21"/>
                        <p:cNvSpPr/>
                        <p:nvPr/>
                      </p:nvSpPr>
                      <p:spPr>
                        <a:xfrm>
                          <a:off x="6551762" y="3657600"/>
                          <a:ext cx="685800" cy="457200"/>
                        </a:xfrm>
                        <a:prstGeom prst="ellips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7162800" y="4572000"/>
                          <a:ext cx="664979" cy="448340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5964320" y="4580626"/>
                          <a:ext cx="715143" cy="453891"/>
                        </a:xfrm>
                        <a:prstGeom prst="ellipse">
                          <a:avLst/>
                        </a:prstGeom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endParaRPr lang="he-IL"/>
                        </a:p>
                      </p:txBody>
                    </p:sp>
                    <p:cxnSp>
                      <p:nvCxnSpPr>
                        <p:cNvPr id="209" name="Straight Arrow Connector 208"/>
                        <p:cNvCxnSpPr/>
                        <p:nvPr/>
                      </p:nvCxnSpPr>
                      <p:spPr>
                        <a:xfrm>
                          <a:off x="7085162" y="4114800"/>
                          <a:ext cx="304800" cy="45720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0" name="Straight Arrow Connector 9"/>
                        <p:cNvCxnSpPr/>
                        <p:nvPr/>
                      </p:nvCxnSpPr>
                      <p:spPr>
                        <a:xfrm flipH="1">
                          <a:off x="6456179" y="4114800"/>
                          <a:ext cx="247983" cy="44834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05" name="Straight Arrow Connector 9"/>
                      <p:cNvCxnSpPr/>
                      <p:nvPr/>
                    </p:nvCxnSpPr>
                    <p:spPr>
                      <a:xfrm>
                        <a:off x="6530607" y="3152554"/>
                        <a:ext cx="327393" cy="505046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01" name="TextBox 200"/>
                  <p:cNvSpPr txBox="1"/>
                  <p:nvPr/>
                </p:nvSpPr>
                <p:spPr>
                  <a:xfrm>
                    <a:off x="3997059" y="4791740"/>
                    <a:ext cx="381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0</a:t>
                    </a:r>
                    <a:endParaRPr lang="en-US" sz="2000" dirty="0"/>
                  </a:p>
                </p:txBody>
              </p:sp>
            </p:grpSp>
            <p:sp>
              <p:nvSpPr>
                <p:cNvPr id="198" name="TextBox 197"/>
                <p:cNvSpPr txBox="1"/>
                <p:nvPr/>
              </p:nvSpPr>
              <p:spPr>
                <a:xfrm>
                  <a:off x="2625459" y="5477540"/>
                  <a:ext cx="609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1/k</a:t>
                  </a:r>
                  <a:endParaRPr lang="en-US" sz="1600" dirty="0"/>
                </a:p>
              </p:txBody>
            </p:sp>
            <p:sp>
              <p:nvSpPr>
                <p:cNvPr id="199" name="TextBox 14"/>
                <p:cNvSpPr txBox="1"/>
                <p:nvPr/>
              </p:nvSpPr>
              <p:spPr>
                <a:xfrm>
                  <a:off x="3733800" y="5562600"/>
                  <a:ext cx="762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sz="1600" dirty="0" smtClean="0"/>
                    <a:t>1-1/k</a:t>
                  </a:r>
                  <a:endParaRPr lang="en-US" sz="1600" dirty="0"/>
                </a:p>
              </p:txBody>
            </p:sp>
          </p:grpSp>
          <p:pic>
            <p:nvPicPr>
              <p:cNvPr id="196" name="Picture 195" descr="Bdelta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592637" y="2926521"/>
                <a:ext cx="514817" cy="486531"/>
              </a:xfrm>
              <a:prstGeom prst="rect">
                <a:avLst/>
              </a:prstGeom>
            </p:spPr>
          </p:pic>
        </p:grpSp>
        <p:pic>
          <p:nvPicPr>
            <p:cNvPr id="186" name="Picture 185" descr="kde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2459" y="2847754"/>
              <a:ext cx="704509" cy="523349"/>
            </a:xfrm>
            <a:prstGeom prst="rect">
              <a:avLst/>
            </a:prstGeom>
          </p:spPr>
        </p:pic>
        <p:sp>
          <p:nvSpPr>
            <p:cNvPr id="187" name="Oval 186"/>
            <p:cNvSpPr/>
            <p:nvPr/>
          </p:nvSpPr>
          <p:spPr>
            <a:xfrm>
              <a:off x="5825859" y="3801140"/>
              <a:ext cx="609600" cy="381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4724399" y="3733800"/>
              <a:ext cx="720459" cy="4483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902059" y="380114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pic>
          <p:nvPicPr>
            <p:cNvPr id="192" name="Picture 191" descr="2kde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82859" y="3685954"/>
              <a:ext cx="1003005" cy="487442"/>
            </a:xfrm>
            <a:prstGeom prst="rect">
              <a:avLst/>
            </a:prstGeom>
          </p:spPr>
        </p:pic>
        <p:sp>
          <p:nvSpPr>
            <p:cNvPr id="194" name="TextBox 193"/>
            <p:cNvSpPr txBox="1"/>
            <p:nvPr/>
          </p:nvSpPr>
          <p:spPr>
            <a:xfrm>
              <a:off x="4987659" y="3228754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600" dirty="0" smtClean="0"/>
                <a:t>½ </a:t>
              </a:r>
              <a:endParaRPr lang="en-US" sz="1600" dirty="0"/>
            </a:p>
          </p:txBody>
        </p:sp>
      </p:grpSp>
      <p:cxnSp>
        <p:nvCxnSpPr>
          <p:cNvPr id="230" name="Straight Arrow Connector 229"/>
          <p:cNvCxnSpPr/>
          <p:nvPr/>
        </p:nvCxnSpPr>
        <p:spPr>
          <a:xfrm flipH="1">
            <a:off x="6494721" y="3308498"/>
            <a:ext cx="263256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444016" y="1921426"/>
            <a:ext cx="47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B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444016" y="2775098"/>
            <a:ext cx="47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A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732721" y="1821401"/>
            <a:ext cx="1181100" cy="584775"/>
            <a:chOff x="6277478" y="2875043"/>
            <a:chExt cx="1181100" cy="584775"/>
          </a:xfrm>
        </p:grpSpPr>
        <p:sp>
          <p:nvSpPr>
            <p:cNvPr id="80" name="Right Arrow 79"/>
            <p:cNvSpPr/>
            <p:nvPr/>
          </p:nvSpPr>
          <p:spPr>
            <a:xfrm>
              <a:off x="7001378" y="3115056"/>
              <a:ext cx="457200" cy="1524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277478" y="2875043"/>
              <a:ext cx="6096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  <a:latin typeface="cmmi10"/>
                  <a:cs typeface="+mn-cs"/>
                </a:rPr>
                <a:t>®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7602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81C0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6" grpId="0" animBg="1"/>
      <p:bldP spid="106" grpId="1" animBg="1"/>
      <p:bldP spid="77" grpId="0"/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The Constant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</a:rPr>
                  <a:t> =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0.207…</a:t>
                </a:r>
                <a:endParaRPr lang="he-IL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l="-2745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371600"/>
                <a:ext cx="8686800" cy="4648200"/>
              </a:xfrm>
            </p:spPr>
            <p:txBody>
              <a:bodyPr/>
              <a:lstStyle/>
              <a:p>
                <a:r>
                  <a:rPr lang="en-US" sz="3200" dirty="0" smtClean="0"/>
                  <a:t>The right bound for ``two-side” attackers (even unbounded ones) 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  <a:latin typeface="cmmi10"/>
                  </a:rPr>
                  <a:t>²</a:t>
                </a:r>
                <a:r>
                  <a:rPr lang="en-US" sz="3200" dirty="0"/>
                  <a:t>-bias </a:t>
                </a:r>
                <a:r>
                  <a:rPr lang="en-US" sz="3200" i="1" dirty="0" smtClean="0"/>
                  <a:t>weak coin-flipping </a:t>
                </a:r>
                <a:r>
                  <a:rPr lang="en-US" sz="3200" dirty="0" smtClean="0"/>
                  <a:t>implies </a:t>
                </a:r>
                <a:r>
                  <a:rPr lang="en-US" sz="3200" dirty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+ </a:t>
                </a:r>
                <a:r>
                  <a:rPr lang="en-US" sz="3200" dirty="0">
                    <a:solidFill>
                      <a:srgbClr val="0000FF"/>
                    </a:solidFill>
                    <a:latin typeface="cmmi10"/>
                  </a:rPr>
                  <a:t>²</a:t>
                </a:r>
                <a:r>
                  <a:rPr lang="en-US" sz="3200" dirty="0">
                    <a:solidFill>
                      <a:srgbClr val="0000FF"/>
                    </a:solidFill>
                  </a:rPr>
                  <a:t>)</a:t>
                </a:r>
                <a:r>
                  <a:rPr lang="en-US" sz="3200" dirty="0"/>
                  <a:t>-bias</a:t>
                </a:r>
                <a:br>
                  <a:rPr lang="en-US" sz="3200" dirty="0"/>
                </a:br>
                <a:r>
                  <a:rPr lang="en-US" sz="3200" dirty="0" smtClean="0"/>
                  <a:t>coin-flipping  </a:t>
                </a:r>
                <a:r>
                  <a:rPr lang="en-US" sz="3200" dirty="0" smtClean="0">
                    <a:solidFill>
                      <a:srgbClr val="000099"/>
                    </a:solidFill>
                  </a:rPr>
                  <a:t>[</a:t>
                </a:r>
                <a:r>
                  <a:rPr lang="en-US" sz="3200" dirty="0" err="1" smtClean="0">
                    <a:solidFill>
                      <a:srgbClr val="000099"/>
                    </a:solidFill>
                  </a:rPr>
                  <a:t>Chaillou</a:t>
                </a:r>
                <a:r>
                  <a:rPr lang="en-US" sz="3200" dirty="0" smtClean="0">
                    <a:solidFill>
                      <a:srgbClr val="000099"/>
                    </a:solidFill>
                  </a:rPr>
                  <a:t> and </a:t>
                </a:r>
                <a:r>
                  <a:rPr lang="en-US" sz="3200" dirty="0" err="1" smtClean="0">
                    <a:solidFill>
                      <a:srgbClr val="000099"/>
                    </a:solidFill>
                  </a:rPr>
                  <a:t>Kerenidis</a:t>
                </a:r>
                <a:r>
                  <a:rPr lang="en-US" sz="3200" dirty="0" smtClean="0">
                    <a:solidFill>
                      <a:srgbClr val="000099"/>
                    </a:solidFill>
                  </a:rPr>
                  <a:t> ‘09]</a:t>
                </a:r>
              </a:p>
              <a:p>
                <a:r>
                  <a:rPr lang="en-US" sz="3200" dirty="0" smtClean="0"/>
                  <a:t>Quantum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sz="3200" dirty="0" smtClean="0"/>
                  <a:t>-bias coin-flipping exists, and is optimal </a:t>
                </a:r>
                <a:r>
                  <a:rPr lang="en-US" sz="3200" dirty="0" smtClean="0">
                    <a:solidFill>
                      <a:srgbClr val="000099"/>
                    </a:solidFill>
                  </a:rPr>
                  <a:t>[</a:t>
                </a:r>
                <a:r>
                  <a:rPr lang="en-US" sz="3200" dirty="0" err="1" smtClean="0">
                    <a:solidFill>
                      <a:srgbClr val="000099"/>
                    </a:solidFill>
                  </a:rPr>
                  <a:t>Kitaev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0099"/>
                    </a:solidFill>
                  </a:rPr>
                  <a:t>’03, </a:t>
                </a:r>
                <a:r>
                  <a:rPr lang="en-US" sz="3200" dirty="0" err="1" smtClean="0">
                    <a:solidFill>
                      <a:srgbClr val="000099"/>
                    </a:solidFill>
                  </a:rPr>
                  <a:t>Chaillou</a:t>
                </a:r>
                <a:r>
                  <a:rPr lang="en-US" sz="3200" dirty="0" smtClean="0">
                    <a:solidFill>
                      <a:srgbClr val="000099"/>
                    </a:solidFill>
                  </a:rPr>
                  <a:t> and </a:t>
                </a:r>
                <a:r>
                  <a:rPr lang="en-US" sz="3200" dirty="0" err="1" smtClean="0">
                    <a:solidFill>
                      <a:srgbClr val="000099"/>
                    </a:solidFill>
                  </a:rPr>
                  <a:t>Kerenidis</a:t>
                </a:r>
                <a:r>
                  <a:rPr lang="en-US" sz="3200" dirty="0" smtClean="0">
                    <a:solidFill>
                      <a:srgbClr val="000099"/>
                    </a:solidFill>
                  </a:rPr>
                  <a:t> ’09]</a:t>
                </a:r>
                <a:endParaRPr lang="en-US" sz="3200" dirty="0" smtClean="0"/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371600"/>
                <a:ext cx="8686800" cy="4648200"/>
              </a:xfrm>
              <a:blipFill rotWithShape="1">
                <a:blip r:embed="rId6"/>
                <a:stretch>
                  <a:fillRect l="-1123" t="-17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46600" y="3175000"/>
            <a:ext cx="50800" cy="50824"/>
          </a:xfrm>
          <a:prstGeom prst="rect">
            <a:avLst/>
          </a:prstGeom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546600" y="3175000"/>
            <a:ext cx="50800" cy="50824"/>
          </a:xfrm>
          <a:prstGeom prst="rect">
            <a:avLst/>
          </a:prstGeom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546600" y="3175000"/>
            <a:ext cx="50800" cy="50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881" y="3962400"/>
            <a:ext cx="7924800" cy="2554545"/>
          </a:xfrm>
          <a:prstGeom prst="rect">
            <a:avLst/>
          </a:prstGeom>
          <a:ln w="19050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lvl="0" indent="-273050" algn="l" rtl="0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n-US" sz="2800" dirty="0" smtClean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²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-bias </a:t>
            </a:r>
            <a:r>
              <a:rPr lang="en-US" sz="2800" dirty="0" smtClean="0">
                <a:solidFill>
                  <a:prstClr val="black"/>
                </a:solidFill>
                <a:latin typeface="Perpetua"/>
              </a:rPr>
              <a:t>weak</a:t>
            </a:r>
            <a:r>
              <a:rPr lang="en-US" sz="2800" b="1" dirty="0" smtClean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Perpetua"/>
              </a:rPr>
              <a:t>coin-flipping:</a:t>
            </a:r>
            <a:endParaRPr lang="en-US" sz="2800" dirty="0">
              <a:solidFill>
                <a:prstClr val="black"/>
              </a:solidFill>
              <a:latin typeface="Perpetua"/>
            </a:endParaRPr>
          </a:p>
          <a:p>
            <a:pPr marL="273050" lvl="0" indent="-273050" algn="l" rtl="0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en-US" sz="2800" dirty="0">
                <a:solidFill>
                  <a:srgbClr val="002060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Perpetua"/>
              </a:rPr>
              <a:t>Pr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[(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Perpetua"/>
              </a:rPr>
              <a:t>,B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2800" dirty="0">
                <a:solidFill>
                  <a:srgbClr val="0000FF"/>
                </a:solidFill>
                <a:latin typeface="Perpetua"/>
              </a:rPr>
              <a:t>(1</a:t>
            </a:r>
            <a:r>
              <a:rPr lang="en-US" sz="2800" baseline="30000" dirty="0">
                <a:solidFill>
                  <a:srgbClr val="0000FF"/>
                </a:solidFill>
                <a:latin typeface="Perpetua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Perpetua"/>
              </a:rPr>
              <a:t>) = ‘0’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]</a:t>
            </a:r>
            <a:r>
              <a:rPr lang="en-US" sz="2800" dirty="0">
                <a:solidFill>
                  <a:srgbClr val="0000FF"/>
                </a:solidFill>
                <a:latin typeface="Perpetua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2800" b="1" dirty="0">
                <a:solidFill>
                  <a:srgbClr val="0000FF"/>
                </a:solidFill>
                <a:latin typeface="Perpetua"/>
              </a:rPr>
              <a:t> ½</a:t>
            </a:r>
            <a:r>
              <a:rPr lang="en-US" sz="2800" dirty="0">
                <a:solidFill>
                  <a:srgbClr val="0000FF"/>
                </a:solidFill>
                <a:latin typeface="Perpetua"/>
              </a:rPr>
              <a:t> + 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²</a:t>
            </a:r>
            <a:endParaRPr lang="en-US" sz="2800" dirty="0">
              <a:solidFill>
                <a:srgbClr val="0000FF"/>
              </a:solidFill>
              <a:latin typeface="Perpetua"/>
            </a:endParaRPr>
          </a:p>
          <a:p>
            <a:pPr marL="273050" lvl="0" indent="-273050" algn="l" rtl="0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</a:pPr>
            <a:r>
              <a:rPr lang="en-US" sz="2800" dirty="0">
                <a:solidFill>
                  <a:srgbClr val="0000FF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Perpetua"/>
              </a:rPr>
              <a:t>Pr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[(</a:t>
            </a:r>
            <a:r>
              <a:rPr lang="en-US" sz="2800" dirty="0">
                <a:solidFill>
                  <a:srgbClr val="0000FF"/>
                </a:solidFill>
                <a:latin typeface="Perpetua"/>
              </a:rPr>
              <a:t>A,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2800" dirty="0">
                <a:solidFill>
                  <a:srgbClr val="0000FF"/>
                </a:solidFill>
                <a:latin typeface="Perpetua"/>
              </a:rPr>
              <a:t>(1</a:t>
            </a:r>
            <a:r>
              <a:rPr lang="en-US" sz="2800" baseline="30000" dirty="0">
                <a:solidFill>
                  <a:srgbClr val="0000FF"/>
                </a:solidFill>
                <a:latin typeface="Perpetua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Perpetua"/>
              </a:rPr>
              <a:t>) = ‘1’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]</a:t>
            </a:r>
            <a:r>
              <a:rPr lang="en-US" sz="2800" dirty="0">
                <a:solidFill>
                  <a:srgbClr val="0000FF"/>
                </a:solidFill>
                <a:latin typeface="Perpetua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2800" b="1" dirty="0">
                <a:solidFill>
                  <a:srgbClr val="0000FF"/>
                </a:solidFill>
                <a:latin typeface="Perpetua"/>
              </a:rPr>
              <a:t> ½</a:t>
            </a:r>
            <a:r>
              <a:rPr lang="en-US" sz="2800" dirty="0">
                <a:solidFill>
                  <a:srgbClr val="0000FF"/>
                </a:solidFill>
                <a:latin typeface="Perpetua"/>
              </a:rPr>
              <a:t> + </a:t>
            </a:r>
            <a:r>
              <a:rPr lang="en-US" sz="2800" dirty="0">
                <a:solidFill>
                  <a:srgbClr val="0000FF"/>
                </a:solidFill>
                <a:latin typeface="cmmi10"/>
              </a:rPr>
              <a:t>²</a:t>
            </a:r>
            <a:endParaRPr lang="en-US" sz="2800" dirty="0">
              <a:solidFill>
                <a:prstClr val="black"/>
              </a:solidFill>
              <a:latin typeface="Perpetua"/>
            </a:endParaRPr>
          </a:p>
          <a:p>
            <a:pPr marL="273050" lvl="0" indent="-273050" algn="l" rtl="0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n-US" sz="2800" dirty="0">
                <a:solidFill>
                  <a:prstClr val="black"/>
                </a:solidFill>
                <a:latin typeface="Perpetua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Perpetua"/>
              </a:rPr>
              <a:t>	Weaker 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security guarantee, yet has many </a:t>
            </a:r>
            <a:r>
              <a:rPr lang="en-US" sz="2800" dirty="0" smtClean="0">
                <a:solidFill>
                  <a:prstClr val="black"/>
                </a:solidFill>
                <a:latin typeface="Perpetua"/>
              </a:rPr>
              <a:t>applications</a:t>
            </a:r>
          </a:p>
          <a:p>
            <a:pPr marL="273050" lvl="0" indent="-273050" algn="l" rtl="0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n-US" sz="2800" dirty="0">
                <a:solidFill>
                  <a:prstClr val="black"/>
                </a:solidFill>
                <a:latin typeface="Perpetua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Perpetua"/>
              </a:rPr>
              <a:t>Previous work holds </a:t>
            </a:r>
            <a:r>
              <a:rPr lang="en-US" sz="2800" dirty="0" err="1" smtClean="0">
                <a:solidFill>
                  <a:prstClr val="black"/>
                </a:solidFill>
                <a:latin typeface="Perpetua"/>
              </a:rPr>
              <a:t>wrt</a:t>
            </a:r>
            <a:r>
              <a:rPr lang="en-US" sz="2800" dirty="0">
                <a:solidFill>
                  <a:prstClr val="black"/>
                </a:solidFill>
              </a:rPr>
              <a:t> weak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coin-flipping</a:t>
            </a:r>
            <a:endParaRPr lang="he-IL" sz="2800" b="1" dirty="0">
              <a:solidFill>
                <a:srgbClr val="0070C0"/>
              </a:solidFill>
              <a:latin typeface="cmmi10" pitchFamily="34" charset="0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2750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Summary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42" y="1828800"/>
            <a:ext cx="8991600" cy="4800600"/>
          </a:xfrm>
        </p:spPr>
        <p:txBody>
          <a:bodyPr/>
          <a:lstStyle/>
          <a:p>
            <a:r>
              <a:rPr lang="en-US" sz="3600" b="1" dirty="0" smtClean="0"/>
              <a:t>Constant-bias </a:t>
            </a:r>
            <a:r>
              <a:rPr lang="en-US" sz="3600" dirty="0" smtClean="0"/>
              <a:t>coin flipping implies OWFs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3200" b="1" dirty="0" smtClean="0">
                <a:solidFill>
                  <a:srgbClr val="0000FF"/>
                </a:solidFill>
              </a:rPr>
              <a:t>Challenge:</a:t>
            </a:r>
            <a:r>
              <a:rPr lang="en-US" sz="3200" dirty="0" smtClean="0"/>
              <a:t> prove that any </a:t>
            </a:r>
            <a:r>
              <a:rPr lang="en-US" sz="3200" b="1" dirty="0" smtClean="0"/>
              <a:t>non-trivial</a:t>
            </a:r>
            <a:r>
              <a:rPr lang="en-US" sz="3200" dirty="0" smtClean="0"/>
              <a:t> coin flipping implies OWFs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5" name="Picture Placeholder 7" descr="banner_smur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67000" y="4025341"/>
            <a:ext cx="3810000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urf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133600"/>
            <a:ext cx="1447800" cy="1447800"/>
          </a:xfrm>
          <a:prstGeom prst="rect">
            <a:avLst/>
          </a:prstGeom>
        </p:spPr>
      </p:pic>
      <p:pic>
        <p:nvPicPr>
          <p:cNvPr id="7" name="Picture 6" descr="Smurf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157412"/>
            <a:ext cx="1018113" cy="134778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10800000">
            <a:off x="2667000" y="3102470"/>
            <a:ext cx="3477687" cy="261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48000" y="2667000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𝒄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667000"/>
                <a:ext cx="28956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D110-2904-4DD7-ABB3-D01EAADFFB9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58000" y="175260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𝒄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←{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,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1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}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752600"/>
                <a:ext cx="2209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 txBox="1">
            <a:spLocks/>
          </p:cNvSpPr>
          <p:nvPr/>
        </p:nvSpPr>
        <p:spPr bwMode="auto">
          <a:xfrm>
            <a:off x="228600" y="152400"/>
            <a:ext cx="8915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Perpetua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en-US" sz="3800" dirty="0" smtClean="0">
                <a:latin typeface="+mj-lt"/>
              </a:rPr>
              <a:t>Coin-Flipping Protocols</a:t>
            </a:r>
            <a:endParaRPr lang="he-IL" sz="3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500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urf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133600"/>
            <a:ext cx="1447800" cy="1447800"/>
          </a:xfrm>
          <a:prstGeom prst="rect">
            <a:avLst/>
          </a:prstGeom>
        </p:spPr>
      </p:pic>
      <p:pic>
        <p:nvPicPr>
          <p:cNvPr id="7" name="Picture 6" descr="Smurf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157412"/>
            <a:ext cx="1018113" cy="134778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78136" y="981861"/>
            <a:ext cx="3962400" cy="1905000"/>
            <a:chOff x="4876800" y="1066800"/>
            <a:chExt cx="3962400" cy="1905000"/>
          </a:xfrm>
        </p:grpSpPr>
        <p:pic>
          <p:nvPicPr>
            <p:cNvPr id="22" name="Picture 21" descr="gargame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200" y="1066800"/>
              <a:ext cx="1905000" cy="1905000"/>
            </a:xfrm>
            <a:prstGeom prst="rect">
              <a:avLst/>
            </a:prstGeom>
          </p:spPr>
        </p:pic>
        <p:sp>
          <p:nvSpPr>
            <p:cNvPr id="24" name="Oval Callout 23"/>
            <p:cNvSpPr/>
            <p:nvPr/>
          </p:nvSpPr>
          <p:spPr>
            <a:xfrm>
              <a:off x="4876800" y="1371600"/>
              <a:ext cx="2286000" cy="685800"/>
            </a:xfrm>
            <a:prstGeom prst="wedgeEllipseCallout">
              <a:avLst>
                <a:gd name="adj1" fmla="val 59439"/>
                <a:gd name="adj2" fmla="val 14538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105400" y="1519535"/>
                  <a:ext cx="1981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ym typeface="Wingdings" pitchFamily="2" charset="2"/>
                    </a:rPr>
                    <a:t>I want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𝒄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 = 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1519535"/>
                  <a:ext cx="198120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154" t="-9211" r="-923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 descr="smurf-devi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2133600"/>
            <a:ext cx="1074762" cy="137160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</p:pic>
      <p:cxnSp>
        <p:nvCxnSpPr>
          <p:cNvPr id="33" name="Straight Arrow Connector 32"/>
          <p:cNvCxnSpPr/>
          <p:nvPr/>
        </p:nvCxnSpPr>
        <p:spPr>
          <a:xfrm rot="10800000">
            <a:off x="2667000" y="3026270"/>
            <a:ext cx="3477687" cy="261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48000" y="2590800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𝒄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 =</m:t>
                      </m:r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𝟎</m:t>
                      </m:r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90800"/>
                <a:ext cx="28956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D110-2904-4DD7-ABB3-D01EAADFFB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28600" y="152400"/>
            <a:ext cx="8915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Perpetua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en-US" sz="3800" dirty="0" smtClean="0">
                <a:latin typeface="+mj-lt"/>
              </a:rPr>
              <a:t>Coin-Flipping Protocols</a:t>
            </a:r>
            <a:endParaRPr lang="he-IL" sz="3800" dirty="0" smtClean="0">
              <a:latin typeface="+mj-lt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4267200"/>
            <a:ext cx="78486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c =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0</a:t>
            </a:r>
            <a:r>
              <a:rPr lang="en-US" sz="3200" dirty="0" smtClean="0"/>
              <a:t> </a:t>
            </a:r>
            <a:r>
              <a:rPr lang="en-US" sz="3200" dirty="0" err="1" smtClean="0"/>
              <a:t>w.p</a:t>
            </a:r>
            <a:r>
              <a:rPr lang="en-US" sz="3200" dirty="0" smtClean="0"/>
              <a:t> one</a:t>
            </a:r>
          </a:p>
          <a:p>
            <a:r>
              <a:rPr lang="en-US" sz="3200" dirty="0" smtClean="0">
                <a:sym typeface="Wingdings" pitchFamily="2" charset="2"/>
              </a:rPr>
              <a:t>Bias </a:t>
            </a:r>
            <a:r>
              <a:rPr lang="en-US" sz="3200" dirty="0">
                <a:sym typeface="Wingdings" pitchFamily="2" charset="2"/>
              </a:rPr>
              <a:t>is </a:t>
            </a:r>
            <a:r>
              <a:rPr lang="en-US" sz="3200" b="1" dirty="0">
                <a:solidFill>
                  <a:srgbClr val="0000FF"/>
                </a:solidFill>
              </a:rPr>
              <a:t>½</a:t>
            </a:r>
            <a:endParaRPr lang="en-US" sz="3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32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Blum’s Coin-Flipping Protocol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smurf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133600"/>
            <a:ext cx="1447800" cy="1447800"/>
          </a:xfrm>
          <a:prstGeom prst="rect">
            <a:avLst/>
          </a:prstGeom>
        </p:spPr>
      </p:pic>
      <p:pic>
        <p:nvPicPr>
          <p:cNvPr id="7" name="Picture 6" descr="Smurf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157412"/>
            <a:ext cx="1018113" cy="134778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2618314" y="2945605"/>
            <a:ext cx="3477687" cy="261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3733800"/>
            <a:ext cx="3505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667002" y="4469606"/>
            <a:ext cx="3505199" cy="261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76600" y="2510135"/>
                <a:ext cx="259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𝒛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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𝑐𝑜𝑚𝑚𝑖𝑡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𝒂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510135"/>
                <a:ext cx="2590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29000" y="3272135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272135"/>
                <a:ext cx="22098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00400" y="4034135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𝒂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 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𝑑𝑒𝑐𝑜𝑚𝑚𝑖𝑡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(</m:t>
                      </m:r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𝒛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034135"/>
                <a:ext cx="28956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D110-2904-4DD7-ABB3-D01EAADFFB9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121516" y="4592836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𝒄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𝒂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⊕</m:t>
                      </m:r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𝒃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516" y="4592836"/>
                <a:ext cx="22098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05600" y="4579147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𝒄</m:t>
                      </m:r>
                      <m:r>
                        <a:rPr lang="en-US" sz="2400" i="1" dirty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𝒂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 ⊕ </m:t>
                      </m:r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𝒃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579147"/>
                <a:ext cx="243840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04139" y="2247979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𝒂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←{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,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1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}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39" y="2247979"/>
                <a:ext cx="22098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228600" y="3119735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 smtClean="0">
                          <a:latin typeface="Cambria Math"/>
                        </a:rPr>
                        <m:t>𝒃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←{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,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1</m:t>
                      </m:r>
                      <m:r>
                        <a:rPr lang="en-US" sz="2400" b="0" i="1" dirty="0" smtClean="0">
                          <a:latin typeface="Cambria Math"/>
                          <a:sym typeface="Wingdings" pitchFamily="2" charset="2"/>
                        </a:rPr>
                        <m:t>}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119735"/>
                <a:ext cx="2209800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566644" y="5562600"/>
            <a:ext cx="64008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Negligible bias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Commitment obtained using OWF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55797" y="1181100"/>
            <a:ext cx="4158142" cy="1905000"/>
            <a:chOff x="4681058" y="1066800"/>
            <a:chExt cx="4158142" cy="1905000"/>
          </a:xfrm>
        </p:grpSpPr>
        <p:pic>
          <p:nvPicPr>
            <p:cNvPr id="24" name="Picture 23" descr="gargamel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4200" y="1066800"/>
              <a:ext cx="1905000" cy="1905000"/>
            </a:xfrm>
            <a:prstGeom prst="rect">
              <a:avLst/>
            </a:prstGeom>
          </p:spPr>
        </p:pic>
        <p:sp>
          <p:nvSpPr>
            <p:cNvPr id="25" name="Oval Callout 24"/>
            <p:cNvSpPr/>
            <p:nvPr/>
          </p:nvSpPr>
          <p:spPr>
            <a:xfrm>
              <a:off x="4681058" y="1254583"/>
              <a:ext cx="2286000" cy="685800"/>
            </a:xfrm>
            <a:prstGeom prst="wedgeEllipseCallout">
              <a:avLst>
                <a:gd name="adj1" fmla="val 59439"/>
                <a:gd name="adj2" fmla="val 14538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909658" y="1402518"/>
                  <a:ext cx="1981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ym typeface="Wingdings" pitchFamily="2" charset="2"/>
                    </a:rPr>
                    <a:t>I want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  <a:sym typeface="Wingdings" pitchFamily="2" charset="2"/>
                        </a:rPr>
                        <m:t>𝒄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 = </m:t>
                      </m:r>
                      <m:r>
                        <a:rPr lang="en-US" sz="2400" i="1" dirty="0" smtClean="0">
                          <a:latin typeface="Cambria Math"/>
                          <a:sym typeface="Wingdings" pitchFamily="2" charset="2"/>
                        </a:rPr>
                        <m:t>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9658" y="1402518"/>
                  <a:ext cx="1981200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846" t="-9211" r="-1231" b="-3026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6" descr="smurf-devil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48400" y="2133600"/>
            <a:ext cx="1074762" cy="1371600"/>
          </a:xfrm>
          <a:prstGeom prst="rect">
            <a:avLst/>
          </a:prstGeom>
          <a:blipFill>
            <a:blip r:embed="rId15" cstate="print"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42016"/>
            <a:ext cx="2699804" cy="20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11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6" grpId="0"/>
      <p:bldP spid="18" grpId="0"/>
      <p:bldP spid="14" grpId="0"/>
      <p:bldP spid="15" grpId="0"/>
      <p:bldP spid="2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ip-a-coin-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60290">
            <a:off x="6602514" y="96468"/>
            <a:ext cx="990600" cy="1247422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Coin-Flipping Protocols</a:t>
            </a:r>
            <a:endParaRPr lang="he-IL" dirty="0" smtClean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23194"/>
            <a:ext cx="8382000" cy="5410200"/>
          </a:xfrm>
        </p:spPr>
        <p:txBody>
          <a:bodyPr/>
          <a:lstStyle/>
          <a:p>
            <a:r>
              <a:rPr lang="en-US" sz="3200" dirty="0" smtClean="0"/>
              <a:t>An efficient two-party protocol </a:t>
            </a:r>
            <a:r>
              <a:rPr lang="en-US" sz="3200" dirty="0" smtClean="0">
                <a:solidFill>
                  <a:srgbClr val="0000FF"/>
                </a:solidFill>
              </a:rPr>
              <a:t>(A,B)</a:t>
            </a:r>
            <a:r>
              <a:rPr lang="en-US" sz="3200" dirty="0" smtClean="0"/>
              <a:t> is </a:t>
            </a:r>
            <a:r>
              <a:rPr lang="en-US" sz="3200" b="1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3200" b="1" dirty="0" smtClean="0"/>
              <a:t>-</a:t>
            </a:r>
            <a:r>
              <a:rPr lang="en-US" sz="3200" dirty="0" smtClean="0"/>
              <a:t>bias</a:t>
            </a:r>
            <a:r>
              <a:rPr lang="en-US" sz="3200" b="1" dirty="0" smtClean="0"/>
              <a:t> </a:t>
            </a:r>
            <a:r>
              <a:rPr lang="en-US" sz="3200" dirty="0" smtClean="0"/>
              <a:t>CF if: </a:t>
            </a:r>
          </a:p>
          <a:p>
            <a:pPr marL="833438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00FF"/>
                </a:solidFill>
              </a:rPr>
              <a:t>Pr[(A,B)(1</a:t>
            </a:r>
            <a:r>
              <a:rPr lang="en-US" sz="3000" baseline="30000" dirty="0" smtClean="0">
                <a:solidFill>
                  <a:srgbClr val="0000FF"/>
                </a:solidFill>
                <a:latin typeface="Perpetua"/>
              </a:rPr>
              <a:t>n</a:t>
            </a:r>
            <a:r>
              <a:rPr lang="en-US" sz="3000" dirty="0" smtClean="0">
                <a:solidFill>
                  <a:srgbClr val="0000FF"/>
                </a:solidFill>
              </a:rPr>
              <a:t>)= (1,1)] = Pr[(A,B)(1</a:t>
            </a:r>
            <a:r>
              <a:rPr lang="en-US" sz="3000" baseline="30000" dirty="0" smtClean="0">
                <a:solidFill>
                  <a:srgbClr val="0000FF"/>
                </a:solidFill>
              </a:rPr>
              <a:t>n</a:t>
            </a:r>
            <a:r>
              <a:rPr lang="en-US" sz="3000" dirty="0" smtClean="0">
                <a:solidFill>
                  <a:srgbClr val="0000FF"/>
                </a:solidFill>
              </a:rPr>
              <a:t>) = (0,0)] = </a:t>
            </a:r>
            <a:r>
              <a:rPr lang="en-US" sz="3000" b="1" dirty="0" smtClean="0">
                <a:solidFill>
                  <a:srgbClr val="0000FF"/>
                </a:solidFill>
              </a:rPr>
              <a:t>½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</a:p>
          <a:p>
            <a:pPr marL="833438" lvl="1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smtClean="0"/>
              <a:t>For any PPT </a:t>
            </a:r>
            <a:r>
              <a:rPr lang="en-US" sz="30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000" baseline="30000" dirty="0" smtClean="0">
                <a:solidFill>
                  <a:srgbClr val="002060"/>
                </a:solidFill>
                <a:latin typeface="Perpetua"/>
              </a:rPr>
              <a:t> </a:t>
            </a:r>
            <a:r>
              <a:rPr lang="en-US" sz="3000" dirty="0" smtClean="0"/>
              <a:t>and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00FF"/>
                </a:solidFill>
              </a:rPr>
              <a:t>b</a:t>
            </a:r>
            <a:r>
              <a:rPr lang="en-US" sz="3000" dirty="0" smtClean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3000" dirty="0" smtClean="0">
                <a:solidFill>
                  <a:srgbClr val="0000FF"/>
                </a:solidFill>
              </a:rPr>
              <a:t>{0,1}</a:t>
            </a:r>
            <a:r>
              <a:rPr lang="en-US" sz="3000" dirty="0" smtClean="0"/>
              <a:t>,</a:t>
            </a:r>
            <a:r>
              <a:rPr lang="en-US" sz="3000" dirty="0" smtClean="0">
                <a:solidFill>
                  <a:srgbClr val="002060"/>
                </a:solidFill>
              </a:rPr>
              <a:t/>
            </a:r>
            <a:br>
              <a:rPr lang="en-US" sz="3000" dirty="0" smtClean="0">
                <a:solidFill>
                  <a:srgbClr val="002060"/>
                </a:solidFill>
              </a:rPr>
            </a:b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00FF"/>
                </a:solidFill>
              </a:rPr>
              <a:t>Pr</a:t>
            </a:r>
            <a:r>
              <a:rPr lang="en-US" sz="3000" dirty="0" smtClean="0">
                <a:solidFill>
                  <a:srgbClr val="0000FF"/>
                </a:solidFill>
                <a:latin typeface="Comic Sans MS" pitchFamily="66" charset="0"/>
              </a:rPr>
              <a:t>[(</a:t>
            </a:r>
            <a:r>
              <a:rPr lang="en-US" sz="30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000" dirty="0" smtClean="0">
                <a:solidFill>
                  <a:srgbClr val="0000FF"/>
                </a:solidFill>
              </a:rPr>
              <a:t>,B</a:t>
            </a:r>
            <a:r>
              <a:rPr lang="en-US" sz="30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3000" dirty="0" smtClean="0">
                <a:solidFill>
                  <a:srgbClr val="0000FF"/>
                </a:solidFill>
              </a:rPr>
              <a:t>(1</a:t>
            </a:r>
            <a:r>
              <a:rPr lang="en-US" sz="3000" baseline="30000" dirty="0" smtClean="0">
                <a:solidFill>
                  <a:srgbClr val="0000FF"/>
                </a:solidFill>
              </a:rPr>
              <a:t>n</a:t>
            </a:r>
            <a:r>
              <a:rPr lang="en-US" sz="3000" dirty="0" smtClean="0">
                <a:solidFill>
                  <a:srgbClr val="0000FF"/>
                </a:solidFill>
              </a:rPr>
              <a:t>) =(·,b)</a:t>
            </a:r>
            <a:r>
              <a:rPr lang="en-US" sz="3000" dirty="0" smtClean="0">
                <a:solidFill>
                  <a:srgbClr val="0000FF"/>
                </a:solidFill>
                <a:latin typeface="Comic Sans MS" pitchFamily="66" charset="0"/>
              </a:rPr>
              <a:t>]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smtClean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</a:rPr>
              <a:t>½</a:t>
            </a:r>
            <a:r>
              <a:rPr lang="en-US" sz="3000" dirty="0" smtClean="0">
                <a:solidFill>
                  <a:srgbClr val="0000FF"/>
                </a:solidFill>
              </a:rPr>
              <a:t> + </a:t>
            </a:r>
            <a:r>
              <a:rPr lang="en-US" sz="3000" b="1" dirty="0" smtClean="0">
                <a:solidFill>
                  <a:srgbClr val="000099"/>
                </a:solidFill>
                <a:latin typeface="cmmi10"/>
              </a:rPr>
              <a:t>±</a:t>
            </a:r>
            <a:r>
              <a:rPr lang="en-US" sz="3000" dirty="0" smtClean="0">
                <a:solidFill>
                  <a:srgbClr val="0000FF"/>
                </a:solidFill>
              </a:rPr>
              <a:t>   </a:t>
            </a:r>
            <a:r>
              <a:rPr lang="en-US" sz="3000" dirty="0" smtClean="0"/>
              <a:t>(same for </a:t>
            </a:r>
            <a:r>
              <a:rPr lang="en-US" sz="3000" dirty="0" smtClean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dirty="0" smtClean="0"/>
              <a:t>)</a:t>
            </a:r>
            <a:endParaRPr lang="en-US" sz="3000" baseline="30000" dirty="0" smtClean="0">
              <a:solidFill>
                <a:srgbClr val="002060"/>
              </a:solidFill>
              <a:latin typeface="Perpetua"/>
            </a:endParaRPr>
          </a:p>
          <a:p>
            <a:r>
              <a:rPr lang="en-US" sz="3000" dirty="0" smtClean="0"/>
              <a:t>Numerous applications (Zero-knowledge Proofs, Secure Function Evaluation…)</a:t>
            </a:r>
          </a:p>
          <a:p>
            <a:r>
              <a:rPr lang="en-US" sz="3200" dirty="0" smtClean="0"/>
              <a:t>Implied by OWFs </a:t>
            </a:r>
            <a:r>
              <a:rPr lang="en-US" sz="2800" dirty="0" smtClean="0">
                <a:solidFill>
                  <a:srgbClr val="000099"/>
                </a:solidFill>
              </a:rPr>
              <a:t>[Blum’83, Naor‘89, </a:t>
            </a:r>
            <a:r>
              <a:rPr lang="en-US" sz="2800" dirty="0" err="1" smtClean="0">
                <a:solidFill>
                  <a:srgbClr val="000099"/>
                </a:solidFill>
              </a:rPr>
              <a:t>Håstad</a:t>
            </a:r>
            <a:r>
              <a:rPr lang="en-US" sz="2800" dirty="0" smtClean="0">
                <a:solidFill>
                  <a:srgbClr val="000099"/>
                </a:solidFill>
              </a:rPr>
              <a:t> et. al ‘90]</a:t>
            </a:r>
            <a:endParaRPr lang="en-US" sz="3200" dirty="0" smtClean="0"/>
          </a:p>
          <a:p>
            <a:pPr marL="0" indent="0">
              <a:buNone/>
            </a:pPr>
            <a:endParaRPr lang="en-US" sz="1100" b="1" dirty="0" smtClean="0">
              <a:solidFill>
                <a:srgbClr val="006EC0"/>
              </a:solidFill>
            </a:endParaRPr>
          </a:p>
          <a:p>
            <a:pPr marL="0" indent="0">
              <a:buNone/>
            </a:pPr>
            <a:r>
              <a:rPr lang="en-US" sz="3600" b="1" dirty="0" smtClean="0"/>
              <a:t>Does coin flipping imply OWFs?</a:t>
            </a:r>
            <a:endParaRPr lang="en-US" sz="3600" b="1" dirty="0" smtClean="0">
              <a:latin typeface="cmmi10"/>
            </a:endParaRPr>
          </a:p>
          <a:p>
            <a:endParaRPr lang="he-IL" sz="3200" b="1" dirty="0" smtClean="0">
              <a:solidFill>
                <a:srgbClr val="0070C0"/>
              </a:solidFill>
              <a:latin typeface="cmmi1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Known Results</a:t>
            </a:r>
            <a:endParaRPr lang="he-IL" dirty="0" smtClean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029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Almost-optimal</a:t>
            </a:r>
            <a:r>
              <a:rPr lang="en-US" sz="2800" dirty="0" smtClean="0"/>
              <a:t> (i.e., </a:t>
            </a:r>
            <a:r>
              <a:rPr lang="en-US" sz="2800" dirty="0" err="1" smtClean="0">
                <a:solidFill>
                  <a:srgbClr val="0000FF"/>
                </a:solidFill>
              </a:rPr>
              <a:t>negl</a:t>
            </a:r>
            <a:r>
              <a:rPr lang="en-US" sz="2800" dirty="0" smtClean="0">
                <a:solidFill>
                  <a:srgbClr val="0000FF"/>
                </a:solidFill>
              </a:rPr>
              <a:t>(n)</a:t>
            </a:r>
            <a:r>
              <a:rPr lang="en-US" sz="2800" dirty="0" smtClean="0"/>
              <a:t>-bias) CF implies </a:t>
            </a:r>
            <a:r>
              <a:rPr lang="en-US" sz="2800" b="1" dirty="0" smtClean="0">
                <a:solidFill>
                  <a:srgbClr val="00B050"/>
                </a:solidFill>
              </a:rPr>
              <a:t>OWFs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[IL ‘89]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Non-trivial</a:t>
            </a:r>
            <a:r>
              <a:rPr lang="en-US" sz="2800" b="1" dirty="0" smtClean="0"/>
              <a:t> </a:t>
            </a:r>
            <a:r>
              <a:rPr lang="en-US" sz="2800" dirty="0" smtClean="0"/>
              <a:t>(i.e., </a:t>
            </a:r>
            <a:r>
              <a:rPr lang="en-US" sz="2800" dirty="0" smtClean="0">
                <a:solidFill>
                  <a:srgbClr val="0000FF"/>
                </a:solidFill>
              </a:rPr>
              <a:t>(½ -1/poly(n))</a:t>
            </a:r>
            <a:r>
              <a:rPr lang="en-US" sz="2800" dirty="0" smtClean="0"/>
              <a:t>-bias) </a:t>
            </a:r>
            <a:r>
              <a:rPr lang="en-US" sz="2800" b="1" dirty="0" smtClean="0">
                <a:solidFill>
                  <a:srgbClr val="FF0000"/>
                </a:solidFill>
              </a:rPr>
              <a:t>constant-round</a:t>
            </a:r>
            <a:r>
              <a:rPr lang="en-US" sz="2800" dirty="0" smtClean="0"/>
              <a:t> CF implies </a:t>
            </a:r>
            <a:r>
              <a:rPr lang="en-US" sz="2800" b="1" dirty="0" smtClean="0">
                <a:solidFill>
                  <a:srgbClr val="00B050"/>
                </a:solidFill>
              </a:rPr>
              <a:t>OWFs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</a:rPr>
              <a:t>[</a:t>
            </a:r>
            <a:r>
              <a:rPr lang="en-US" sz="2800" dirty="0" err="1">
                <a:solidFill>
                  <a:srgbClr val="000099"/>
                </a:solidFill>
              </a:rPr>
              <a:t>Maji</a:t>
            </a:r>
            <a:r>
              <a:rPr lang="en-US" sz="2800" dirty="0">
                <a:solidFill>
                  <a:srgbClr val="000099"/>
                </a:solidFill>
              </a:rPr>
              <a:t>, </a:t>
            </a:r>
            <a:r>
              <a:rPr lang="en-US" sz="2800" dirty="0" err="1">
                <a:solidFill>
                  <a:srgbClr val="000099"/>
                </a:solidFill>
              </a:rPr>
              <a:t>Prabhakaran</a:t>
            </a:r>
            <a:r>
              <a:rPr lang="en-US" sz="2800" dirty="0">
                <a:solidFill>
                  <a:srgbClr val="000099"/>
                </a:solidFill>
              </a:rPr>
              <a:t>, </a:t>
            </a:r>
            <a:r>
              <a:rPr lang="en-US" sz="2800" dirty="0" err="1">
                <a:solidFill>
                  <a:srgbClr val="000099"/>
                </a:solidFill>
              </a:rPr>
              <a:t>Sahai</a:t>
            </a:r>
            <a:r>
              <a:rPr lang="en-US" sz="2800" dirty="0">
                <a:solidFill>
                  <a:srgbClr val="000099"/>
                </a:solidFill>
              </a:rPr>
              <a:t> ‘10</a:t>
            </a:r>
            <a:r>
              <a:rPr lang="en-US" sz="2800" dirty="0" smtClean="0">
                <a:solidFill>
                  <a:srgbClr val="000099"/>
                </a:solidFill>
              </a:rPr>
              <a:t>]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Constant-bias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0000FF"/>
                </a:solidFill>
              </a:rPr>
              <a:t>¼ -1/poly(n)</a:t>
            </a:r>
            <a:r>
              <a:rPr lang="en-US" sz="2800" dirty="0" smtClean="0"/>
              <a:t>) CF implies </a:t>
            </a:r>
            <a:r>
              <a:rPr lang="en-US" sz="2800" b="1" dirty="0" smtClean="0">
                <a:solidFill>
                  <a:srgbClr val="00B050"/>
                </a:solidFill>
              </a:rPr>
              <a:t>P </a:t>
            </a:r>
            <a:r>
              <a:rPr lang="en-US" sz="2800" b="1" dirty="0" smtClean="0">
                <a:solidFill>
                  <a:srgbClr val="00B050"/>
                </a:solidFill>
                <a:latin typeface="Symbol"/>
                <a:sym typeface="Symbol"/>
              </a:rPr>
              <a:t> </a:t>
            </a:r>
            <a:r>
              <a:rPr lang="en-US" sz="2800" b="1" dirty="0" smtClean="0">
                <a:solidFill>
                  <a:srgbClr val="00B050"/>
                </a:solidFill>
              </a:rPr>
              <a:t>NP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dirty="0">
                <a:solidFill>
                  <a:srgbClr val="000099"/>
                </a:solidFill>
              </a:rPr>
              <a:t>[</a:t>
            </a:r>
            <a:r>
              <a:rPr lang="en-US" sz="2800" dirty="0" err="1">
                <a:solidFill>
                  <a:srgbClr val="000099"/>
                </a:solidFill>
              </a:rPr>
              <a:t>Maji</a:t>
            </a:r>
            <a:r>
              <a:rPr lang="en-US" sz="2800" dirty="0">
                <a:solidFill>
                  <a:srgbClr val="000099"/>
                </a:solidFill>
              </a:rPr>
              <a:t>, </a:t>
            </a:r>
            <a:r>
              <a:rPr lang="en-US" sz="2800" dirty="0" err="1">
                <a:solidFill>
                  <a:srgbClr val="000099"/>
                </a:solidFill>
              </a:rPr>
              <a:t>Prabhakaran</a:t>
            </a:r>
            <a:r>
              <a:rPr lang="en-US" sz="2800" dirty="0">
                <a:solidFill>
                  <a:srgbClr val="000099"/>
                </a:solidFill>
              </a:rPr>
              <a:t>, </a:t>
            </a:r>
            <a:r>
              <a:rPr lang="en-US" sz="2800" dirty="0" err="1">
                <a:solidFill>
                  <a:srgbClr val="000099"/>
                </a:solidFill>
              </a:rPr>
              <a:t>Sahai</a:t>
            </a:r>
            <a:r>
              <a:rPr lang="en-US" sz="2800" dirty="0">
                <a:solidFill>
                  <a:srgbClr val="000099"/>
                </a:solidFill>
              </a:rPr>
              <a:t> ‘10]</a:t>
            </a:r>
            <a:endParaRPr lang="en-US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Non-trivial</a:t>
            </a:r>
            <a:r>
              <a:rPr lang="en-US" sz="2800" b="1" dirty="0" smtClean="0"/>
              <a:t> </a:t>
            </a:r>
            <a:r>
              <a:rPr lang="en-US" sz="2800" dirty="0" smtClean="0"/>
              <a:t>CF implies </a:t>
            </a:r>
            <a:r>
              <a:rPr lang="en-US" sz="2800" b="1" dirty="0" smtClean="0">
                <a:solidFill>
                  <a:srgbClr val="00B050"/>
                </a:solidFill>
              </a:rPr>
              <a:t>P </a:t>
            </a:r>
            <a:r>
              <a:rPr lang="en-US" sz="2800" b="1" dirty="0" smtClean="0">
                <a:solidFill>
                  <a:srgbClr val="00B050"/>
                </a:solidFill>
                <a:latin typeface="Symbol"/>
                <a:sym typeface="Symbol"/>
              </a:rPr>
              <a:t> </a:t>
            </a:r>
            <a:r>
              <a:rPr lang="en-US" sz="2800" b="1" dirty="0" smtClean="0">
                <a:solidFill>
                  <a:srgbClr val="00B050"/>
                </a:solidFill>
              </a:rPr>
              <a:t>PSPACE</a:t>
            </a:r>
          </a:p>
          <a:p>
            <a:endParaRPr lang="en-US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For </a:t>
            </a:r>
            <a:r>
              <a:rPr lang="en-US" sz="3200" dirty="0" smtClean="0">
                <a:solidFill>
                  <a:srgbClr val="0000FF"/>
                </a:solidFill>
                <a:latin typeface="cmmi10"/>
              </a:rPr>
              <a:t>!</a:t>
            </a:r>
            <a:r>
              <a:rPr lang="en-US" sz="3200" dirty="0" smtClean="0">
                <a:solidFill>
                  <a:srgbClr val="0000FF"/>
                </a:solidFill>
              </a:rPr>
              <a:t>(1)</a:t>
            </a:r>
            <a:r>
              <a:rPr lang="en-US" sz="3200" dirty="0" smtClean="0"/>
              <a:t>-round, </a:t>
            </a:r>
            <a:r>
              <a:rPr lang="en-US" sz="3200" dirty="0" smtClean="0">
                <a:solidFill>
                  <a:srgbClr val="0000FF"/>
                </a:solidFill>
              </a:rPr>
              <a:t>non-negl</a:t>
            </a:r>
            <a:r>
              <a:rPr lang="en-US" sz="3200" dirty="0" smtClean="0"/>
              <a:t>-bias </a:t>
            </a:r>
            <a:r>
              <a:rPr lang="en-US" sz="3200" dirty="0"/>
              <a:t>CF</a:t>
            </a:r>
            <a:r>
              <a:rPr lang="en-US" sz="3200" dirty="0" smtClean="0"/>
              <a:t>, the results are far from being tight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7A368-2B66-4D65-AF1D-194DB11B5F3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Our Result</a:t>
            </a:r>
            <a:endParaRPr lang="he-IL" dirty="0" smtClean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143000"/>
                <a:ext cx="8686800" cy="48006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3200" b="1" dirty="0" smtClean="0">
                    <a:solidFill>
                      <a:srgbClr val="0070C0"/>
                    </a:solidFill>
                    <a:latin typeface="cmmi10" pitchFamily="34" charset="0"/>
                  </a:rPr>
                  <a:t> </a:t>
                </a:r>
                <a:r>
                  <a:rPr lang="en-US" sz="3200" b="1" dirty="0" smtClean="0"/>
                  <a:t>Main theorem: </a:t>
                </a:r>
                <a:br>
                  <a:rPr lang="en-US" sz="3200" b="1" dirty="0" smtClean="0"/>
                </a:br>
                <a:r>
                  <a:rPr lang="en-US" sz="3300" b="1" dirty="0" smtClean="0">
                    <a:solidFill>
                      <a:srgbClr val="7030A0"/>
                    </a:solidFill>
                  </a:rPr>
                  <a:t>Constant-bias</a:t>
                </a:r>
                <a:r>
                  <a:rPr lang="en-US" sz="3300" dirty="0" smtClean="0"/>
                  <a:t> </a:t>
                </a:r>
                <a:r>
                  <a:rPr lang="en-US" sz="44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3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3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33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3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3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300" i="1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300" dirty="0" smtClean="0">
                    <a:solidFill>
                      <a:srgbClr val="0000FF"/>
                    </a:solidFill>
                  </a:rPr>
                  <a:t>-1/poly(n)</a:t>
                </a:r>
                <a:r>
                  <a:rPr lang="en-US" sz="4000" dirty="0" smtClean="0"/>
                  <a:t>)</a:t>
                </a:r>
                <a:r>
                  <a:rPr lang="en-US" sz="3300" dirty="0" smtClean="0"/>
                  <a:t> CF implies</a:t>
                </a:r>
                <a:r>
                  <a:rPr lang="en-US" sz="3300" b="1" dirty="0" smtClean="0"/>
                  <a:t> </a:t>
                </a:r>
                <a:r>
                  <a:rPr lang="en-US" sz="3300" b="1" dirty="0" smtClean="0">
                    <a:solidFill>
                      <a:srgbClr val="00B050"/>
                    </a:solidFill>
                  </a:rPr>
                  <a:t>OWFs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3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 = 0.207…</a:t>
                </a:r>
              </a:p>
              <a:p>
                <a:pPr>
                  <a:buNone/>
                </a:pPr>
                <a:r>
                  <a:rPr lang="en-US" sz="3200" b="1" dirty="0" smtClean="0"/>
                  <a:t>Main lemma: </a:t>
                </a:r>
                <a:r>
                  <a:rPr lang="en-US" sz="3200" dirty="0" smtClean="0"/>
                  <a:t>Assume that OWFs do not exist, then for</a:t>
                </a:r>
                <a:r>
                  <a:rPr lang="en-US" sz="3200" b="1" dirty="0" smtClean="0"/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any</a:t>
                </a:r>
                <a:r>
                  <a:rPr lang="en-US" sz="3200" b="1" dirty="0" smtClean="0"/>
                  <a:t> </a:t>
                </a:r>
                <a:r>
                  <a:rPr lang="en-US" sz="3200" dirty="0" smtClean="0"/>
                  <a:t>(unbiased) coin-flipping protocol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(A,B)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, there </a:t>
                </a:r>
                <a:r>
                  <a:rPr lang="en-US" sz="3200" dirty="0" smtClean="0"/>
                  <a:t>exist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efficient </a:t>
                </a:r>
                <a:r>
                  <a:rPr lang="en-US" sz="3200" dirty="0" smtClean="0"/>
                  <a:t>strategies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3200" dirty="0" smtClean="0"/>
                  <a:t> and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B </a:t>
                </a:r>
                <a:r>
                  <a:rPr lang="en-US" sz="3200" dirty="0" err="1" smtClean="0"/>
                  <a:t>s.t.</a:t>
                </a:r>
                <a:endParaRPr lang="en-US" sz="3200" dirty="0" smtClean="0"/>
              </a:p>
              <a:p>
                <a:pPr>
                  <a:buNone/>
                </a:pPr>
                <a:endParaRPr lang="en-US" sz="100" dirty="0" smtClean="0">
                  <a:solidFill>
                    <a:srgbClr val="0000FF"/>
                  </a:solidFill>
                </a:endParaRPr>
              </a:p>
              <a:p>
                <a:pPr>
                  <a:buNone/>
                </a:pPr>
                <a:r>
                  <a:rPr lang="en-US" sz="3200" dirty="0" smtClean="0">
                    <a:solidFill>
                      <a:srgbClr val="0000FF"/>
                    </a:solidFill>
                  </a:rPr>
                  <a:t>    Pr[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,B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(1</a:t>
                </a:r>
                <a:r>
                  <a:rPr lang="en-US" sz="3200" baseline="30000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)= ‘1’]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-1/poly(n), </a:t>
                </a:r>
                <a:r>
                  <a:rPr lang="en-US" sz="3200" dirty="0" smtClean="0"/>
                  <a:t>or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/>
                </a:r>
                <a:br>
                  <a:rPr lang="en-US" sz="3200" dirty="0" smtClean="0">
                    <a:solidFill>
                      <a:srgbClr val="0000FF"/>
                    </a:solidFill>
                  </a:rPr>
                </a:br>
                <a:r>
                  <a:rPr lang="en-US" sz="3200" dirty="0" smtClean="0">
                    <a:solidFill>
                      <a:srgbClr val="0000FF"/>
                    </a:solidFill>
                  </a:rPr>
                  <a:t> Pr[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A,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(1</a:t>
                </a:r>
                <a:r>
                  <a:rPr lang="en-US" sz="3200" baseline="30000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)= ‘1’]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-1/poly(n)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143000"/>
                <a:ext cx="8686800" cy="4800600"/>
              </a:xfrm>
              <a:blipFill rotWithShape="1">
                <a:blip r:embed="rId2"/>
                <a:stretch>
                  <a:fillRect l="-1825" t="-1525" r="-1754" b="-142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7A368-2B66-4D65-AF1D-194DB11B5F3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33400" y="2438400"/>
            <a:ext cx="2514600" cy="990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518160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17971" y="586740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1124974"/>
                <a:ext cx="8458200" cy="282596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bIns="36000" rtlCol="0" anchor="ctr">
                <a:spAutoFit/>
              </a:bodyPr>
              <a:lstStyle/>
              <a:p>
                <a:pPr marL="273050" lvl="0" indent="-273050" algn="l" rtl="0">
                  <a:spcBef>
                    <a:spcPts val="575"/>
                  </a:spcBef>
                  <a:buClr>
                    <a:srgbClr val="D34817"/>
                  </a:buClr>
                  <a:buSzPct val="85000"/>
                </a:pPr>
                <a:r>
                  <a:rPr lang="en-US" sz="2600" b="1" dirty="0">
                    <a:solidFill>
                      <a:prstClr val="black"/>
                    </a:solidFill>
                  </a:rPr>
                  <a:t>Main lemma: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assume </a:t>
                </a:r>
                <a:r>
                  <a:rPr lang="en-US" sz="2800" dirty="0">
                    <a:solidFill>
                      <a:prstClr val="black"/>
                    </a:solidFill>
                  </a:rPr>
                  <a:t>OWFs do not exist, then for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 any </a:t>
                </a:r>
                <a:r>
                  <a:rPr lang="en-US" sz="2800" dirty="0">
                    <a:solidFill>
                      <a:prstClr val="black"/>
                    </a:solidFill>
                  </a:rPr>
                  <a:t>(unbiased) coin-flipping protocol </a:t>
                </a:r>
                <a:r>
                  <a:rPr lang="en-US" sz="2800" dirty="0">
                    <a:solidFill>
                      <a:srgbClr val="0000FF"/>
                    </a:solidFill>
                  </a:rPr>
                  <a:t>(A,B)</a:t>
                </a:r>
                <a:r>
                  <a:rPr lang="en-US" sz="2800" dirty="0">
                    <a:solidFill>
                      <a:prstClr val="black"/>
                    </a:solidFill>
                  </a:rPr>
                  <a:t>, there exist 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efficient</a:t>
                </a:r>
                <a:r>
                  <a:rPr lang="en-US" sz="2800" dirty="0">
                    <a:solidFill>
                      <a:prstClr val="black"/>
                    </a:solidFill>
                  </a:rPr>
                  <a:t> strategies 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800" dirty="0">
                    <a:solidFill>
                      <a:prstClr val="black"/>
                    </a:solidFill>
                  </a:rPr>
                  <a:t> and 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itchFamily="66" charset="0"/>
                  </a:rPr>
                  <a:t>B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s.t.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/>
                </a:r>
                <a:br>
                  <a:rPr lang="en-US" sz="2800" dirty="0">
                    <a:solidFill>
                      <a:srgbClr val="0000FF"/>
                    </a:solidFill>
                  </a:rPr>
                </a:b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Pr[out(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itchFamily="66" charset="0"/>
                  </a:rPr>
                  <a:t>A</a:t>
                </a:r>
                <a:r>
                  <a:rPr lang="en-US" sz="2800" dirty="0">
                    <a:solidFill>
                      <a:srgbClr val="0000FF"/>
                    </a:solidFill>
                  </a:rPr>
                  <a:t>,B)(1</a:t>
                </a:r>
                <a:r>
                  <a:rPr lang="en-US" sz="2800" baseline="30000" dirty="0">
                    <a:solidFill>
                      <a:srgbClr val="0000FF"/>
                    </a:solidFill>
                  </a:rPr>
                  <a:t>n</a:t>
                </a:r>
                <a:r>
                  <a:rPr lang="en-US" sz="2800" dirty="0">
                    <a:solidFill>
                      <a:srgbClr val="0000FF"/>
                    </a:solidFill>
                  </a:rPr>
                  <a:t>) = ‘1’]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-1/poly(n), </a:t>
                </a:r>
                <a:r>
                  <a:rPr lang="en-US" sz="2800" dirty="0">
                    <a:solidFill>
                      <a:prstClr val="black"/>
                    </a:solidFill>
                  </a:rPr>
                  <a:t>or</a:t>
                </a:r>
                <a:r>
                  <a:rPr lang="en-US" sz="2800" dirty="0">
                    <a:solidFill>
                      <a:srgbClr val="0000FF"/>
                    </a:solidFill>
                  </a:rPr>
                  <a:t/>
                </a:r>
                <a:br>
                  <a:rPr lang="en-US" sz="2800" dirty="0">
                    <a:solidFill>
                      <a:srgbClr val="0000FF"/>
                    </a:solidFill>
                  </a:rPr>
                </a:br>
                <a:r>
                  <a:rPr lang="en-US" sz="2800" dirty="0">
                    <a:solidFill>
                      <a:srgbClr val="0000FF"/>
                    </a:solidFill>
                  </a:rPr>
                  <a:t> Pr[out(A,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itchFamily="66" charset="0"/>
                  </a:rPr>
                  <a:t>B</a:t>
                </a:r>
                <a:r>
                  <a:rPr lang="en-US" sz="2800" dirty="0">
                    <a:solidFill>
                      <a:srgbClr val="0000FF"/>
                    </a:solidFill>
                  </a:rPr>
                  <a:t>)(1</a:t>
                </a:r>
                <a:r>
                  <a:rPr lang="en-US" sz="2800" baseline="30000" dirty="0">
                    <a:solidFill>
                      <a:srgbClr val="0000FF"/>
                    </a:solidFill>
                  </a:rPr>
                  <a:t>n</a:t>
                </a:r>
                <a:r>
                  <a:rPr lang="en-US" sz="2800" dirty="0">
                    <a:solidFill>
                      <a:srgbClr val="0000FF"/>
                    </a:solidFill>
                  </a:rPr>
                  <a:t>) = ‘1’]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-1/poly(n)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24974"/>
                <a:ext cx="8458200" cy="2825961"/>
              </a:xfrm>
              <a:prstGeom prst="rect">
                <a:avLst/>
              </a:prstGeom>
              <a:blipFill rotWithShape="1">
                <a:blip r:embed="rId2"/>
                <a:stretch>
                  <a:fillRect l="-1077" t="-1282" b="-128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Proving the Main Lemma	</a:t>
            </a:r>
            <a:endParaRPr lang="he-IL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7382" y="4038600"/>
            <a:ext cx="8065618" cy="2819400"/>
          </a:xfrm>
          <a:noFill/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Proof outline:</a:t>
            </a:r>
            <a:endParaRPr lang="en-US" sz="2800" b="1" dirty="0" smtClean="0"/>
          </a:p>
          <a:p>
            <a:r>
              <a:rPr lang="en-US" sz="3200" dirty="0" smtClean="0"/>
              <a:t>Define </a:t>
            </a:r>
            <a:r>
              <a:rPr lang="en-US" sz="3200" dirty="0" smtClean="0">
                <a:solidFill>
                  <a:srgbClr val="FF0000"/>
                </a:solidFill>
              </a:rPr>
              <a:t>unbounded </a:t>
            </a:r>
            <a:r>
              <a:rPr lang="en-US" sz="3200" dirty="0" smtClean="0"/>
              <a:t>strategies for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B</a:t>
            </a:r>
          </a:p>
          <a:p>
            <a:pPr lvl="1"/>
            <a:r>
              <a:rPr lang="en-US" sz="3200" dirty="0" smtClean="0"/>
              <a:t>Careful analysis </a:t>
            </a:r>
            <a:endParaRPr lang="en-US" sz="3200" dirty="0"/>
          </a:p>
          <a:p>
            <a:r>
              <a:rPr lang="en-US" sz="3200" dirty="0" smtClean="0"/>
              <a:t>Approximate the strategies </a:t>
            </a:r>
            <a:r>
              <a:rPr lang="en-US" sz="3200" dirty="0">
                <a:solidFill>
                  <a:srgbClr val="FF0000"/>
                </a:solidFill>
              </a:rPr>
              <a:t>efficiently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using OWF inverter</a:t>
            </a:r>
            <a:endParaRPr lang="he-IL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572000"/>
            <a:ext cx="67818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IFTACHH@JWAPBX2F5CGDLLC6" val="4013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\frac{\sqrt{2}-1}{2}+O(\epsilon))  template TPT1  env TPENV1  fore 0  back 16777215  eqnno 1"/>
  <p:tag name="FILENAME" val="TP_tmp"/>
  <p:tag name="ORIGWIDTH" val="2"/>
  <p:tag name="PICTUREFILESIZE" val="60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ss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9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sssss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25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19020</TotalTime>
  <Words>1360</Words>
  <Application>Microsoft Office PowerPoint</Application>
  <PresentationFormat>On-screen Show (4:3)</PresentationFormat>
  <Paragraphs>268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Wingdings 2</vt:lpstr>
      <vt:lpstr>Calibri</vt:lpstr>
      <vt:lpstr>Wingdings</vt:lpstr>
      <vt:lpstr>CMMI10</vt:lpstr>
      <vt:lpstr>cmsy10</vt:lpstr>
      <vt:lpstr>Perpetua</vt:lpstr>
      <vt:lpstr>Comic Sans MS</vt:lpstr>
      <vt:lpstr>Cambria Math</vt:lpstr>
      <vt:lpstr>CMSY7</vt:lpstr>
      <vt:lpstr>CMR7</vt:lpstr>
      <vt:lpstr>Franklin Gothic Book</vt:lpstr>
      <vt:lpstr>CMR10</vt:lpstr>
      <vt:lpstr>Aharoni</vt:lpstr>
      <vt:lpstr>Symbol</vt:lpstr>
      <vt:lpstr>Equity</vt:lpstr>
      <vt:lpstr>Coin Flipping with Constant Bias Implies One-Way Functions</vt:lpstr>
      <vt:lpstr>Cryptography Implies One-Way Functions</vt:lpstr>
      <vt:lpstr>PowerPoint Presentation</vt:lpstr>
      <vt:lpstr>PowerPoint Presentation</vt:lpstr>
      <vt:lpstr>Blum’s Coin-Flipping Protocol</vt:lpstr>
      <vt:lpstr>Coin-Flipping Protocols</vt:lpstr>
      <vt:lpstr>Known Results</vt:lpstr>
      <vt:lpstr>Our Result</vt:lpstr>
      <vt:lpstr>Proving the Main Lemma </vt:lpstr>
      <vt:lpstr>The “Random Continuation” Attack</vt:lpstr>
      <vt:lpstr>PowerPoint Presentation</vt:lpstr>
      <vt:lpstr>The Protocol (A,B) – All Cheating</vt:lpstr>
      <vt:lpstr>The Protocols (A,B) and (A,B) </vt:lpstr>
      <vt:lpstr>Pr(A,B)[L]¢Pr(A,B)[L] = Pr(A,B)[L]¢Pr(A,B)[L]</vt:lpstr>
      <vt:lpstr>Efficient Strategies</vt:lpstr>
      <vt:lpstr>Inverting f(rA,rB,i)= l(rA,rB)1,,i,v[l(rA,rB)]</vt:lpstr>
      <vt:lpstr>Two Types of Non-Typical Queries</vt:lpstr>
      <vt:lpstr>Low-Value Queries</vt:lpstr>
      <vt:lpstr>Low-Value Queries cont.</vt:lpstr>
      <vt:lpstr>UnBalanced Queries</vt:lpstr>
      <vt:lpstr>UnBalanced Queries cont.</vt:lpstr>
      <vt:lpstr>The Constant (√2-1)/2 = 0.207…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Iftach7</dc:creator>
  <cp:lastModifiedBy>iftachh</cp:lastModifiedBy>
  <cp:revision>728</cp:revision>
  <dcterms:created xsi:type="dcterms:W3CDTF">2011-01-04T08:04:52Z</dcterms:created>
  <dcterms:modified xsi:type="dcterms:W3CDTF">2012-01-28T16:40:46Z</dcterms:modified>
</cp:coreProperties>
</file>