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7" r:id="rId3"/>
    <p:sldId id="348" r:id="rId4"/>
    <p:sldId id="349" r:id="rId5"/>
    <p:sldId id="350" r:id="rId6"/>
    <p:sldId id="337" r:id="rId7"/>
    <p:sldId id="320" r:id="rId8"/>
    <p:sldId id="327" r:id="rId9"/>
    <p:sldId id="321" r:id="rId10"/>
    <p:sldId id="322" r:id="rId11"/>
    <p:sldId id="325" r:id="rId12"/>
    <p:sldId id="338" r:id="rId13"/>
    <p:sldId id="328" r:id="rId14"/>
    <p:sldId id="311" r:id="rId15"/>
    <p:sldId id="339" r:id="rId16"/>
    <p:sldId id="326" r:id="rId17"/>
    <p:sldId id="340" r:id="rId18"/>
    <p:sldId id="341" r:id="rId19"/>
    <p:sldId id="342" r:id="rId20"/>
    <p:sldId id="330" r:id="rId21"/>
    <p:sldId id="324" r:id="rId22"/>
    <p:sldId id="346" r:id="rId23"/>
    <p:sldId id="345" r:id="rId24"/>
    <p:sldId id="313" r:id="rId25"/>
    <p:sldId id="351" r:id="rId26"/>
    <p:sldId id="343" r:id="rId27"/>
    <p:sldId id="344" r:id="rId28"/>
    <p:sldId id="333" r:id="rId29"/>
  </p:sldIdLst>
  <p:sldSz cx="9144000" cy="5143500" type="screen16x9"/>
  <p:notesSz cx="6858000" cy="9144000"/>
  <p:embeddedFontLst>
    <p:embeddedFont>
      <p:font typeface="Tw Cen MT" pitchFamily="34" charset="0"/>
      <p:regular r:id="rId32"/>
      <p:bold r:id="rId33"/>
      <p:italic r:id="rId34"/>
      <p:boldItalic r:id="rId35"/>
    </p:embeddedFont>
    <p:embeddedFont>
      <p:font typeface="Andalus" pitchFamily="18" charset="-78"/>
      <p:regular r:id="rId36"/>
    </p:embeddedFont>
    <p:embeddedFont>
      <p:font typeface="Wingdings 2" pitchFamily="18" charset="2"/>
      <p:regular r:id="rId37"/>
    </p:embeddedFont>
    <p:embeddedFont>
      <p:font typeface="Comic Sans MS" pitchFamily="66" charset="0"/>
      <p:regular r:id="rId38"/>
      <p:bold r:id="rId39"/>
    </p:embeddedFont>
    <p:embeddedFont>
      <p:font typeface="Levenim MT" pitchFamily="2" charset="-79"/>
      <p:regular r:id="rId40"/>
      <p:bold r:id="rId41"/>
    </p:embeddedFont>
    <p:embeddedFont>
      <p:font typeface="cmsy10" pitchFamily="34" charset="0"/>
      <p:regular r:id="rId42"/>
    </p:embeddedFont>
    <p:embeddedFont>
      <p:font typeface="MT Extra" pitchFamily="18" charset="2"/>
      <p:regular r:id="rId43"/>
    </p:embeddedFont>
    <p:embeddedFont>
      <p:font typeface="Arial Narrow" pitchFamily="34" charset="0"/>
      <p:regular r:id="rId44"/>
      <p:bold r:id="rId45"/>
      <p:italic r:id="rId46"/>
      <p:boldItalic r:id="rId47"/>
    </p:embeddedFont>
    <p:embeddedFont>
      <p:font typeface="cmmi10" pitchFamily="34" charset="0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DA1F28"/>
    <a:srgbClr val="7030A0"/>
    <a:srgbClr val="6FDE42"/>
    <a:srgbClr val="FFC000"/>
    <a:srgbClr val="000000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87621" autoAdjust="0"/>
  </p:normalViewPr>
  <p:slideViewPr>
    <p:cSldViewPr>
      <p:cViewPr>
        <p:scale>
          <a:sx n="110" d="100"/>
          <a:sy n="110" d="100"/>
        </p:scale>
        <p:origin x="-30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C3955-97D6-4608-A9B6-5D3A61FF6C00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FEAA8-219B-4B52-9781-B9AA0E371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Amazing concepts, implications</a:t>
            </a:r>
            <a:r>
              <a:rPr lang="en-US" baseline="0" dirty="0" smtClean="0"/>
              <a:t> and constructions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things that you want, and in many cases things that you</a:t>
            </a:r>
            <a:r>
              <a:rPr lang="en-US" baseline="0" dirty="0" smtClean="0"/>
              <a:t> didn’t even know that you want before were found to be possible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When your system is broken it might be too late to try and fix 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Sometimes</a:t>
            </a:r>
            <a:r>
              <a:rPr lang="en-US" baseline="0" dirty="0" smtClean="0"/>
              <a:t> you won’t even know that your system is broken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Unfortunately, we cannot prove security unconditionally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Crypto is based on hardness assumptions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A line of work mainly took place in the 80’s,</a:t>
            </a:r>
            <a:r>
              <a:rPr lang="en-US" baseline="0" dirty="0" smtClean="0"/>
              <a:t> base crypto on the weakest assumption possible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weakes</a:t>
            </a:r>
            <a:r>
              <a:rPr lang="en-US" baseline="0" dirty="0" smtClean="0"/>
              <a:t> such assumption is OWF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79508-3740-442F-84A9-832C40AFE7AD}" type="slidenum">
              <a:rPr lang="ar-SA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Originally introduced in order to convert a small amount</a:t>
            </a:r>
          </a:p>
          <a:p>
            <a:r>
              <a:rPr lang="en-US"/>
              <a:t>of randomness into a much larger number of effectively random bits, pseudorandom generators have</a:t>
            </a:r>
          </a:p>
          <a:p>
            <a:r>
              <a:rPr lang="en-US"/>
              <a:t>since proved to be valuable components for various cryptographic applications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reason being that while using what seems as the right abstractions, their </a:t>
            </a:r>
            <a:r>
              <a:rPr lang="en-US" baseline="0" dirty="0" err="1" smtClean="0"/>
              <a:t>actuall</a:t>
            </a:r>
            <a:r>
              <a:rPr lang="en-US" baseline="0" dirty="0" smtClean="0"/>
              <a:t> construction still uses some ad-hoc solutions,  resulting in  an inefficient and complicate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79508-3740-442F-84A9-832C40AFE7AD}" type="slidenum">
              <a:rPr lang="ar-SA"/>
              <a:pPr/>
              <a:t>23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Originally introduced in order to convert a small amount</a:t>
            </a:r>
          </a:p>
          <a:p>
            <a:r>
              <a:rPr lang="en-US" dirty="0"/>
              <a:t>of randomness into a much larger number of effectively random bits, pseudorandom generators have</a:t>
            </a:r>
          </a:p>
          <a:p>
            <a:r>
              <a:rPr lang="en-US" dirty="0"/>
              <a:t>since proved to be valuable components for various cryptographic applications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4484D-EC66-4297-B568-7C3DCA168088}" type="slidenum">
              <a:rPr lang="ar-SA"/>
              <a:pPr/>
              <a:t>25</a:t>
            </a:fld>
            <a:endParaRPr lang="en-US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rest of this talk I will describe our construction and say a few words about it proof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EDB568D2-07B0-453E-ADD2-687A4605A389}" type="datetime1">
              <a:rPr lang="en-US" smtClean="0">
                <a:solidFill>
                  <a:srgbClr val="FFFFFF"/>
                </a:solidFill>
              </a:rPr>
              <a:pPr algn="ctr"/>
              <a:t>5/4/2011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7FA11B-36D0-48BE-BFF8-3D04518D6AB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49A08E-499E-4808-8E8F-BD0FC7F5F102}" type="datetime1">
              <a:rPr lang="en-US" smtClean="0"/>
              <a:pPr/>
              <a:t>5/4/2011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0EDE1-8FC9-43E9-A66A-10954BCCBFCC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F3BEA-DCB2-4023-B502-BCCD430B6400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6257C573-F12E-4801-BD86-AD8598F78705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D14518DC-CB6E-417C-8936-10EEFAB1532B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4F16B-0245-48DF-BF43-FBC0C803F29C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315EC-5442-4F4F-A331-9F76A369FDC8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C3FBA-3953-4A12-A0E6-138461287862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2543DDA7-F466-41DD-BEB2-B3C67ABE7A23}" type="datetime1">
              <a:rPr lang="en-US" smtClean="0"/>
              <a:pPr/>
              <a:t>5/4/2011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F52D5F41-1392-4514-B0A1-0EDDFFF6BCB9}" type="datetime1">
              <a:rPr lang="en-US" smtClean="0"/>
              <a:pPr/>
              <a:t>5/4/2011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0" y="3562350"/>
            <a:ext cx="6858000" cy="158115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209550"/>
            <a:ext cx="6553200" cy="3257550"/>
          </a:xfrm>
        </p:spPr>
        <p:txBody>
          <a:bodyPr>
            <a:normAutofit fontScale="90000"/>
          </a:bodyPr>
          <a:lstStyle>
            <a:extLst/>
          </a:lstStyle>
          <a:p>
            <a:pPr lvl="0">
              <a:spcBef>
                <a:spcPts val="700"/>
              </a:spcBef>
            </a:pP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Going Down HILL</a:t>
            </a:r>
            <a:r>
              <a:rPr lang="en-US" sz="3100" dirty="0" smtClean="0"/>
              <a:t>: </a:t>
            </a:r>
            <a:br>
              <a:rPr lang="en-US" sz="3100" dirty="0" smtClean="0"/>
            </a:br>
            <a:r>
              <a:rPr lang="en-US" sz="4000" dirty="0" smtClean="0"/>
              <a:t>Efficiency Improvements in Constructing Pseudorandom Generators from One-way Functions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3638550"/>
            <a:ext cx="6515100" cy="1337128"/>
          </a:xfrm>
        </p:spPr>
        <p:txBody>
          <a:bodyPr>
            <a:noAutofit/>
          </a:bodyPr>
          <a:lstStyle>
            <a:extLst/>
          </a:lstStyle>
          <a:p>
            <a:r>
              <a:rPr lang="en-US" u="sng" dirty="0" smtClean="0"/>
              <a:t>Iftach Haitner </a:t>
            </a:r>
            <a:endParaRPr lang="en-US" sz="2400" u="sng" dirty="0" smtClean="0"/>
          </a:p>
          <a:p>
            <a:r>
              <a:rPr lang="en-US" dirty="0" smtClean="0"/>
              <a:t>Omer Reingold</a:t>
            </a:r>
          </a:p>
          <a:p>
            <a:r>
              <a:rPr lang="en-US" dirty="0" smtClean="0"/>
              <a:t>Salil Vadhan</a:t>
            </a:r>
            <a:endParaRPr lang="en-US" dirty="0"/>
          </a:p>
        </p:txBody>
      </p:sp>
      <p:pic>
        <p:nvPicPr>
          <p:cNvPr id="35845" name="Picture 5" descr="Snowboarder Going Down Hill Royalty Free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8610600" cy="363855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f:{0,1}</a:t>
            </a:r>
            <a:r>
              <a:rPr lang="en-US" sz="2800" baseline="300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rgbClr val="00B050"/>
                </a:solidFill>
                <a:latin typeface="cmsy10" pitchFamily="34" charset="0"/>
                <a:cs typeface="Arial" pitchFamily="34" charset="0"/>
                <a:sym typeface="Symbol"/>
              </a:rPr>
              <a:t>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MT Extra"/>
                <a:cs typeface="Arial" pitchFamily="34" charset="0"/>
                <a:sym typeface="MT Extra"/>
              </a:rPr>
              <a:t>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cmsy10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{0,1}</a:t>
            </a:r>
            <a:r>
              <a:rPr lang="en-US" sz="2800" baseline="300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n  </a:t>
            </a:r>
            <a:r>
              <a:rPr lang="en-US" sz="2800" b="1" dirty="0" smtClean="0">
                <a:latin typeface="cmsy10"/>
                <a:cs typeface="Arial" pitchFamily="34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G:{0,1}</a:t>
            </a:r>
            <a:r>
              <a:rPr lang="en-US" sz="2800" baseline="300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s(n)</a:t>
            </a:r>
            <a:r>
              <a:rPr lang="en-US" sz="2800" dirty="0" smtClean="0">
                <a:solidFill>
                  <a:srgbClr val="00B050"/>
                </a:solidFill>
                <a:latin typeface="cmsy10" pitchFamily="34" charset="0"/>
                <a:cs typeface="Arial" pitchFamily="34" charset="0"/>
                <a:sym typeface="Symbol"/>
              </a:rPr>
              <a:t>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MT Extra"/>
                <a:cs typeface="Arial" pitchFamily="34" charset="0"/>
                <a:sym typeface="MT Extra"/>
              </a:rPr>
              <a:t>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 {0,1}</a:t>
            </a:r>
            <a:r>
              <a:rPr lang="en-US" sz="2800" baseline="300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m(n</a:t>
            </a:r>
            <a:r>
              <a:rPr lang="en-US" sz="2400" baseline="30000" dirty="0" smtClean="0">
                <a:solidFill>
                  <a:srgbClr val="00B050"/>
                </a:solidFill>
                <a:latin typeface="Tw Cen MT" pitchFamily="34" charset="0"/>
                <a:cs typeface="Arial" pitchFamily="34" charset="0"/>
              </a:rPr>
              <a:t>) </a:t>
            </a:r>
            <a:endParaRPr 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/>
              <a:t>For this talk efficiency (and security) of construction is measured by PRG’s </a:t>
            </a:r>
            <a:r>
              <a:rPr lang="en-US" sz="2400" dirty="0" smtClean="0">
                <a:solidFill>
                  <a:srgbClr val="FF0000"/>
                </a:solidFill>
              </a:rPr>
              <a:t>seed length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s(n)</a:t>
            </a:r>
            <a:endParaRPr lang="en-US" sz="2400" dirty="0" smtClean="0"/>
          </a:p>
          <a:p>
            <a:pPr>
              <a:buClr>
                <a:srgbClr val="DA1F28"/>
              </a:buClr>
            </a:pPr>
            <a:r>
              <a:rPr lang="en-US" sz="2400" dirty="0" smtClean="0"/>
              <a:t>[HILL90, Hol06]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O(n</a:t>
            </a:r>
            <a:r>
              <a:rPr lang="en-US" sz="2400" baseline="30000" dirty="0" smtClean="0">
                <a:solidFill>
                  <a:srgbClr val="00B050"/>
                </a:solidFill>
                <a:latin typeface="Tw Cen MT" pitchFamily="34" charset="0"/>
              </a:rPr>
              <a:t>8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Tw Cen MT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[HHR06a]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O(n</a:t>
            </a:r>
            <a:r>
              <a:rPr lang="en-US" sz="2400" baseline="30000" dirty="0" smtClean="0">
                <a:solidFill>
                  <a:srgbClr val="00B050"/>
                </a:solidFill>
                <a:latin typeface="Tw Cen MT" pitchFamily="34" charset="0"/>
              </a:rPr>
              <a:t>7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Tw Cen MT" pitchFamily="34" charset="0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</a:rPr>
              <a:t>Here</a:t>
            </a:r>
            <a:r>
              <a:rPr lang="en-US" sz="2400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O(n</a:t>
            </a:r>
            <a:r>
              <a:rPr lang="en-US" sz="2400" baseline="30000" dirty="0" smtClean="0">
                <a:solidFill>
                  <a:srgbClr val="00B050"/>
                </a:solidFill>
                <a:latin typeface="Tw Cen MT" pitchFamily="34" charset="0"/>
              </a:rPr>
              <a:t>4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</a:p>
          <a:p>
            <a:pPr>
              <a:buClr>
                <a:srgbClr val="DA1F28"/>
              </a:buClr>
              <a:buNone/>
            </a:pPr>
            <a:r>
              <a:rPr lang="en-US" sz="2400" dirty="0" smtClean="0"/>
              <a:t>Assume that </a:t>
            </a:r>
            <a:r>
              <a:rPr lang="en-US" sz="2400" dirty="0" smtClean="0">
                <a:solidFill>
                  <a:srgbClr val="00B050"/>
                </a:solidFill>
              </a:rPr>
              <a:t>f</a:t>
            </a:r>
            <a:r>
              <a:rPr lang="en-US" sz="2400" dirty="0" smtClean="0"/>
              <a:t> is secure on </a:t>
            </a:r>
            <a:r>
              <a:rPr lang="en-US" sz="2400" dirty="0" smtClean="0">
                <a:solidFill>
                  <a:srgbClr val="00B050"/>
                </a:solidFill>
              </a:rPr>
              <a:t>100</a:t>
            </a:r>
            <a:r>
              <a:rPr lang="en-US" sz="2400" dirty="0" smtClean="0"/>
              <a:t> bits input, the PRG of</a:t>
            </a:r>
            <a:br>
              <a:rPr lang="en-US" sz="2400" dirty="0" smtClean="0"/>
            </a:br>
            <a:r>
              <a:rPr lang="en-US" sz="2400" dirty="0" smtClean="0"/>
              <a:t>[</a:t>
            </a:r>
            <a:r>
              <a:rPr lang="en-US" sz="2400" dirty="0" smtClean="0">
                <a:solidFill>
                  <a:prstClr val="black"/>
                </a:solidFill>
              </a:rPr>
              <a:t>HHR06a</a:t>
            </a:r>
            <a:r>
              <a:rPr lang="en-US" sz="2400" dirty="0" smtClean="0"/>
              <a:t>]  is secure on </a:t>
            </a:r>
            <a:r>
              <a:rPr lang="en-US" sz="2400" dirty="0" smtClean="0">
                <a:solidFill>
                  <a:srgbClr val="00B050"/>
                </a:solidFill>
              </a:rPr>
              <a:t>O(10</a:t>
            </a:r>
            <a:r>
              <a:rPr lang="en-US" sz="2400" baseline="30000" dirty="0" smtClean="0">
                <a:solidFill>
                  <a:srgbClr val="00B050"/>
                </a:solidFill>
              </a:rPr>
              <a:t>14</a:t>
            </a:r>
            <a:r>
              <a:rPr lang="en-US" sz="2400" dirty="0" smtClean="0">
                <a:solidFill>
                  <a:srgbClr val="00B050"/>
                </a:solidFill>
              </a:rPr>
              <a:t>) </a:t>
            </a:r>
            <a:r>
              <a:rPr lang="en-US" sz="2400" dirty="0" smtClean="0"/>
              <a:t>bits input        </a:t>
            </a:r>
            <a:r>
              <a:rPr lang="en-US" sz="2400" dirty="0" smtClean="0">
                <a:solidFill>
                  <a:srgbClr val="FF0000"/>
                </a:solidFill>
              </a:rPr>
              <a:t>Here </a:t>
            </a:r>
            <a:r>
              <a:rPr lang="en-US" sz="2400" dirty="0" smtClean="0"/>
              <a:t>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O(10</a:t>
            </a:r>
            <a:r>
              <a:rPr lang="en-US" sz="2400" baseline="30000" dirty="0" smtClean="0">
                <a:solidFill>
                  <a:srgbClr val="00B050"/>
                </a:solidFill>
              </a:rPr>
              <a:t>8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Tw Cen MT" pitchFamily="34" charset="0"/>
              </a:rPr>
              <a:t>        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From exponentially hard OWFs:</a:t>
            </a:r>
          </a:p>
          <a:p>
            <a:r>
              <a:rPr lang="en-US" sz="2400" dirty="0" smtClean="0"/>
              <a:t>[Hol06]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Õ(n</a:t>
            </a:r>
            <a:r>
              <a:rPr lang="en-US" sz="2400" baseline="30000" dirty="0" smtClean="0">
                <a:solidFill>
                  <a:srgbClr val="00B050"/>
                </a:solidFill>
                <a:latin typeface="Tw Cen MT" pitchFamily="34" charset="0"/>
              </a:rPr>
              <a:t>4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Tw Cen MT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[HHR06b]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Õ(n)</a:t>
            </a:r>
            <a:r>
              <a:rPr lang="en-US" sz="2400" dirty="0" smtClean="0">
                <a:solidFill>
                  <a:prstClr val="black"/>
                </a:solidFill>
                <a:latin typeface="Tw Cen MT" pitchFamily="34" charset="0"/>
              </a:rPr>
              <a:t>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Here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Õ(n)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HILL 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11</a:t>
            </a:fld>
            <a:endParaRPr lang="en-US"/>
          </a:p>
        </p:txBody>
      </p:sp>
      <p:pic>
        <p:nvPicPr>
          <p:cNvPr id="5" name="Content Placeholder 4" descr="Copy_of_Sidbury_Hill_2004_02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04950"/>
            <a:ext cx="4382751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76350"/>
            <a:ext cx="5486400" cy="1905000"/>
          </a:xfrm>
        </p:spPr>
        <p:txBody>
          <a:bodyPr wrap="none">
            <a:noAutofit/>
          </a:bodyPr>
          <a:lstStyle/>
          <a:p>
            <a:pPr lvl="0">
              <a:buNone/>
            </a:pPr>
            <a:r>
              <a:rPr lang="en-US" sz="2400" dirty="0" smtClean="0"/>
              <a:t>The basic object in HILL: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pe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 = f(x), h, h(x)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1..</a:t>
            </a:r>
            <a:r>
              <a:rPr lang="en-US" sz="2400" baseline="-25000" dirty="0" smtClean="0">
                <a:solidFill>
                  <a:srgbClr val="00B050"/>
                </a:solidFill>
                <a:latin typeface="Arial Narrow" pitchFamily="34" charset="0"/>
              </a:rPr>
              <a:t>d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(x)+1 </a:t>
            </a:r>
            <a:endParaRPr lang="en-US" sz="2400" dirty="0" smtClean="0">
              <a:latin typeface="Tw Cen MT" pitchFamily="34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00B050"/>
                </a:solidFill>
              </a:rPr>
              <a:t>f</a:t>
            </a:r>
            <a:r>
              <a:rPr lang="en-US" sz="1800" dirty="0" smtClean="0">
                <a:solidFill>
                  <a:srgbClr val="00B050"/>
                </a:solidFill>
              </a:rPr>
              <a:t>:{0,1}</a:t>
            </a:r>
            <a:r>
              <a:rPr lang="en-US" sz="1800" baseline="30000" dirty="0" smtClean="0">
                <a:solidFill>
                  <a:srgbClr val="00B050"/>
                </a:solidFill>
              </a:rPr>
              <a:t>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cs typeface="Arial" pitchFamily="34" charset="0"/>
                <a:sym typeface="Symbol"/>
              </a:rPr>
              <a:t> </a:t>
            </a:r>
            <a:r>
              <a:rPr lang="en-US" sz="1800" dirty="0" smtClean="0">
                <a:solidFill>
                  <a:srgbClr val="00B050"/>
                </a:solidFill>
              </a:rPr>
              <a:t>{0,1}</a:t>
            </a:r>
            <a:r>
              <a:rPr lang="en-US" sz="1800" baseline="30000" dirty="0" smtClean="0">
                <a:solidFill>
                  <a:srgbClr val="00B050"/>
                </a:solidFill>
              </a:rPr>
              <a:t>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latin typeface="Tw Cen MT" pitchFamily="34" charset="0"/>
              </a:rPr>
              <a:t>is a OWF,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 h </a:t>
            </a:r>
            <a:r>
              <a:rPr lang="en-US" sz="2000" dirty="0" smtClean="0"/>
              <a:t>is random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</a:t>
            </a:r>
            <a:r>
              <a:rPr lang="en-US" sz="2000" dirty="0" err="1" smtClean="0">
                <a:solidFill>
                  <a:srgbClr val="00B050"/>
                </a:solidFill>
                <a:latin typeface="cmsy10"/>
              </a:rPr>
              <a:t>£</a:t>
            </a:r>
            <a:r>
              <a:rPr lang="en-US" sz="2000" dirty="0" err="1" smtClean="0">
                <a:solidFill>
                  <a:srgbClr val="00B050"/>
                </a:solidFill>
              </a:rPr>
              <a:t>n</a:t>
            </a:r>
            <a:r>
              <a:rPr lang="en-US" sz="2000" dirty="0" smtClean="0"/>
              <a:t> matrix and </a:t>
            </a:r>
            <a:r>
              <a:rPr lang="en-US" sz="1800" dirty="0" smtClean="0">
                <a:solidFill>
                  <a:srgbClr val="00B050"/>
                </a:solidFill>
                <a:latin typeface="Tw Cen MT" pitchFamily="34" charset="0"/>
              </a:rPr>
              <a:t>d(x) = log|f</a:t>
            </a:r>
            <a:r>
              <a:rPr lang="en-US" sz="1800" baseline="30000" dirty="0" smtClean="0">
                <a:solidFill>
                  <a:srgbClr val="00B050"/>
                </a:solidFill>
                <a:latin typeface="Tw Cen MT" pitchFamily="34" charset="0"/>
              </a:rPr>
              <a:t>-1</a:t>
            </a:r>
            <a:r>
              <a:rPr lang="en-US" sz="1800" dirty="0" smtClean="0">
                <a:solidFill>
                  <a:srgbClr val="00B050"/>
                </a:solidFill>
                <a:latin typeface="Tw Cen MT" pitchFamily="34" charset="0"/>
              </a:rPr>
              <a:t>(f(x))|</a:t>
            </a:r>
          </a:p>
          <a:p>
            <a:pPr>
              <a:buNone/>
            </a:pPr>
            <a:r>
              <a:rPr lang="en-US" sz="2000" dirty="0" smtClean="0"/>
              <a:t>The entropy of </a:t>
            </a:r>
            <a:r>
              <a:rPr lang="en-US" sz="2000" dirty="0" err="1" smtClean="0">
                <a:solidFill>
                  <a:srgbClr val="00B050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 pitchFamily="34" charset="0"/>
              </a:rPr>
              <a:t>pe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</a:rPr>
              <a:t>x,h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baseline="-25000" dirty="0" smtClean="0">
                <a:latin typeface="Tw Cen MT" pitchFamily="34" charset="0"/>
              </a:rPr>
              <a:t> </a:t>
            </a:r>
            <a:r>
              <a:rPr lang="en-US" sz="2000" dirty="0" smtClean="0"/>
              <a:t> (over a random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</a:rPr>
              <a:t>x,h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/>
              <a:t>):</a:t>
            </a:r>
            <a:endParaRPr lang="en-US" sz="24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6324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Pseudo</a:t>
            </a:r>
            <a:r>
              <a:rPr lang="en-US" u="sng" dirty="0" smtClean="0"/>
              <a:t>entropy</a:t>
            </a:r>
            <a:r>
              <a:rPr lang="en-US" dirty="0" smtClean="0"/>
              <a:t> Generator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6219" y="3273669"/>
            <a:ext cx="1981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f(x)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7419" y="3273669"/>
            <a:ext cx="1752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0018" y="3272469"/>
            <a:ext cx="1066801" cy="30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h(x)</a:t>
            </a:r>
            <a:r>
              <a:rPr lang="en-US" baseline="-25000" dirty="0" smtClean="0">
                <a:solidFill>
                  <a:schemeClr val="tx1"/>
                </a:solidFill>
                <a:latin typeface="Tw Cen MT" pitchFamily="34" charset="0"/>
              </a:rPr>
              <a:t>1…</a:t>
            </a:r>
            <a:r>
              <a:rPr lang="en-US" baseline="-25000" dirty="0" smtClean="0">
                <a:solidFill>
                  <a:schemeClr val="tx1"/>
                </a:solidFill>
                <a:latin typeface="Arial Narrow" pitchFamily="34" charset="0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Tw Cen MT" pitchFamily="34" charset="0"/>
              </a:rPr>
              <a:t>(x)+1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0019" y="3272247"/>
            <a:ext cx="762000" cy="304800"/>
          </a:xfrm>
          <a:prstGeom prst="rect">
            <a:avLst/>
          </a:prstGeom>
          <a:solidFill>
            <a:srgbClr val="00B0F0">
              <a:alpha val="63922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7419" y="3272248"/>
            <a:ext cx="1752600" cy="304800"/>
          </a:xfrm>
          <a:prstGeom prst="rect">
            <a:avLst/>
          </a:prstGeom>
          <a:solidFill>
            <a:srgbClr val="00B0F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6219" y="3281051"/>
            <a:ext cx="1295400" cy="304800"/>
          </a:xfrm>
          <a:prstGeom prst="rect">
            <a:avLst/>
          </a:prstGeom>
          <a:solidFill>
            <a:srgbClr val="00B0F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2450" y="3283336"/>
            <a:ext cx="341194" cy="283736"/>
          </a:xfrm>
          <a:prstGeom prst="rect">
            <a:avLst/>
          </a:prstGeom>
          <a:solidFill>
            <a:srgbClr val="7030A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10" name="Group 34"/>
          <p:cNvGrpSpPr/>
          <p:nvPr/>
        </p:nvGrpSpPr>
        <p:grpSpPr>
          <a:xfrm>
            <a:off x="228600" y="4192369"/>
            <a:ext cx="3086099" cy="369332"/>
            <a:chOff x="228596" y="4248150"/>
            <a:chExt cx="3086099" cy="369332"/>
          </a:xfrm>
        </p:grpSpPr>
        <p:sp>
          <p:nvSpPr>
            <p:cNvPr id="15" name="Rectangle 14"/>
            <p:cNvSpPr/>
            <p:nvPr/>
          </p:nvSpPr>
          <p:spPr>
            <a:xfrm>
              <a:off x="228596" y="4324350"/>
              <a:ext cx="457201" cy="228600"/>
            </a:xfrm>
            <a:prstGeom prst="rect">
              <a:avLst/>
            </a:prstGeom>
            <a:solidFill>
              <a:srgbClr val="00B0F0">
                <a:alpha val="61961"/>
              </a:srgb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196" y="4248150"/>
              <a:ext cx="247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Leftover Hash Lemma*</a:t>
              </a:r>
              <a:endParaRPr lang="en-US" dirty="0"/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228600" y="4497169"/>
            <a:ext cx="4038604" cy="369332"/>
            <a:chOff x="228596" y="4552950"/>
            <a:chExt cx="4038604" cy="369332"/>
          </a:xfrm>
        </p:grpSpPr>
        <p:sp>
          <p:nvSpPr>
            <p:cNvPr id="16" name="Rectangle 15"/>
            <p:cNvSpPr/>
            <p:nvPr/>
          </p:nvSpPr>
          <p:spPr>
            <a:xfrm>
              <a:off x="228596" y="4629150"/>
              <a:ext cx="457201" cy="228600"/>
            </a:xfrm>
            <a:prstGeom prst="rect">
              <a:avLst/>
            </a:prstGeom>
            <a:solidFill>
              <a:srgbClr val="7030A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198" y="4552950"/>
              <a:ext cx="3429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Goldreich</a:t>
              </a:r>
              <a:r>
                <a:rPr lang="en-US" dirty="0" smtClean="0"/>
                <a:t>-Levin  hardcore bit </a:t>
              </a:r>
              <a:endParaRPr lang="en-US" dirty="0"/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5892019" y="3651826"/>
            <a:ext cx="1447800" cy="417597"/>
            <a:chOff x="5943600" y="3635707"/>
            <a:chExt cx="1447800" cy="417597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5938766" y="3640541"/>
              <a:ext cx="307643" cy="297976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8860" y="3714750"/>
              <a:ext cx="1272540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u="sng" dirty="0" smtClean="0"/>
                <a:t>Looks</a:t>
              </a:r>
              <a:r>
                <a:rPr lang="en-US" sz="1600" dirty="0" smtClean="0"/>
                <a:t> uniform</a:t>
              </a:r>
              <a:endParaRPr lang="en-US" sz="1600" u="sng" dirty="0" smtClean="0"/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1472419" y="3635619"/>
            <a:ext cx="3986623" cy="529054"/>
            <a:chOff x="990600" y="3543300"/>
            <a:chExt cx="3986623" cy="529054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634615" y="1899285"/>
              <a:ext cx="323850" cy="3611880"/>
            </a:xfrm>
            <a:prstGeom prst="leftBrace">
              <a:avLst>
                <a:gd name="adj1" fmla="val 8333"/>
                <a:gd name="adj2" fmla="val 42089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0800" y="3733800"/>
              <a:ext cx="2386423" cy="338554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H(f(x)) +|h| </a:t>
              </a:r>
              <a:r>
                <a:rPr lang="en-US" sz="1600" dirty="0" smtClean="0"/>
                <a:t>bits of entropy</a:t>
              </a:r>
              <a:endParaRPr lang="en-US" sz="1600" dirty="0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12</a:t>
            </a:fld>
            <a:endParaRPr lang="en-US"/>
          </a:p>
        </p:txBody>
      </p:sp>
      <p:grpSp>
        <p:nvGrpSpPr>
          <p:cNvPr id="21" name="Group 38"/>
          <p:cNvGrpSpPr/>
          <p:nvPr/>
        </p:nvGrpSpPr>
        <p:grpSpPr>
          <a:xfrm>
            <a:off x="1472419" y="3673719"/>
            <a:ext cx="4419600" cy="490954"/>
            <a:chOff x="960120" y="3558540"/>
            <a:chExt cx="4419600" cy="490954"/>
          </a:xfrm>
        </p:grpSpPr>
        <p:sp>
          <p:nvSpPr>
            <p:cNvPr id="40" name="Left Brace 39"/>
            <p:cNvSpPr/>
            <p:nvPr/>
          </p:nvSpPr>
          <p:spPr>
            <a:xfrm rot="16200000">
              <a:off x="3017520" y="1501140"/>
              <a:ext cx="304800" cy="4419600"/>
            </a:xfrm>
            <a:prstGeom prst="leftBrace">
              <a:avLst>
                <a:gd name="adj1" fmla="val 8333"/>
                <a:gd name="adj2" fmla="val 37716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60320" y="3710940"/>
              <a:ext cx="2438400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  </a:t>
              </a:r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n+|h| </a:t>
              </a:r>
              <a:r>
                <a:rPr lang="en-US" sz="1600" dirty="0" smtClean="0"/>
                <a:t>bits of entropy</a:t>
              </a:r>
              <a:endParaRPr lang="en-US" sz="1600" dirty="0"/>
            </a:p>
          </p:txBody>
        </p:sp>
      </p:grpSp>
      <p:grpSp>
        <p:nvGrpSpPr>
          <p:cNvPr id="22" name="Group 41"/>
          <p:cNvGrpSpPr/>
          <p:nvPr/>
        </p:nvGrpSpPr>
        <p:grpSpPr>
          <a:xfrm>
            <a:off x="1472418" y="3651824"/>
            <a:ext cx="5434159" cy="512849"/>
            <a:chOff x="470281" y="3473443"/>
            <a:chExt cx="4866410" cy="464803"/>
          </a:xfrm>
        </p:grpSpPr>
        <p:sp>
          <p:nvSpPr>
            <p:cNvPr id="43" name="Left Brace 42"/>
            <p:cNvSpPr/>
            <p:nvPr/>
          </p:nvSpPr>
          <p:spPr>
            <a:xfrm rot="16200000">
              <a:off x="2446806" y="1496918"/>
              <a:ext cx="296090" cy="4249139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53924" y="3631409"/>
              <a:ext cx="2682767" cy="306837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  </a:t>
              </a:r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n+|h| + 1 </a:t>
              </a:r>
              <a:r>
                <a:rPr lang="en-US" sz="1600" dirty="0" smtClean="0"/>
                <a:t>bits of </a:t>
              </a:r>
              <a:r>
                <a:rPr lang="en-US" sz="1600" b="1" dirty="0" smtClean="0"/>
                <a:t>pseudoentropy</a:t>
              </a:r>
              <a:endParaRPr lang="en-US" sz="1600" b="1" dirty="0"/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943600" y="2114550"/>
            <a:ext cx="3124200" cy="914400"/>
          </a:xfrm>
          <a:prstGeom prst="wedgeRoundRectCallout">
            <a:avLst>
              <a:gd name="adj1" fmla="val -24529"/>
              <a:gd name="adj2" fmla="val 4916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has pseudoentropy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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 Y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X ≈</a:t>
            </a:r>
            <a:r>
              <a:rPr lang="en-US" baseline="-25000" dirty="0" smtClean="0">
                <a:solidFill>
                  <a:srgbClr val="00B050"/>
                </a:solidFill>
              </a:rPr>
              <a:t>C </a:t>
            </a:r>
            <a:r>
              <a:rPr lang="en-US" dirty="0" smtClean="0">
                <a:solidFill>
                  <a:srgbClr val="00B050"/>
                </a:solidFill>
              </a:rPr>
              <a:t>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H(Y) =</a:t>
            </a:r>
            <a:r>
              <a:rPr lang="en-US" sz="16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w Cen MT" pitchFamily="34" charset="0"/>
              </a:rPr>
              <a:t>k</a:t>
            </a:r>
            <a:r>
              <a:rPr lang="en-US" dirty="0" smtClean="0"/>
              <a:t> 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5943600" y="1352550"/>
            <a:ext cx="3124200" cy="685800"/>
          </a:xfrm>
          <a:prstGeom prst="wedgeRoundRectCallout">
            <a:avLst>
              <a:gd name="adj1" fmla="val -24529"/>
              <a:gd name="adj2" fmla="val 4916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r>
              <a:rPr lang="en-US" dirty="0" smtClean="0"/>
              <a:t>The (Shannon) entropy of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H(X) = </a:t>
            </a:r>
            <a:r>
              <a:rPr lang="en-US" dirty="0" err="1" smtClean="0">
                <a:solidFill>
                  <a:srgbClr val="00B050"/>
                </a:solidFill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</a:rPr>
              <a:t>x</a:t>
            </a:r>
            <a:r>
              <a:rPr lang="en-US" baseline="-25000" dirty="0" err="1" smtClean="0">
                <a:solidFill>
                  <a:srgbClr val="00B050"/>
                </a:solidFill>
                <a:latin typeface="cmsy10" pitchFamily="34" charset="0"/>
              </a:rPr>
              <a:t>Ã</a:t>
            </a:r>
            <a:r>
              <a:rPr lang="en-US" baseline="-25000" dirty="0" err="1" smtClean="0">
                <a:solidFill>
                  <a:srgbClr val="00B05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[log(1/Pr[X=x)]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9433" y="3229414"/>
            <a:ext cx="132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w Cen MT"/>
              </a:rPr>
              <a:t>G</a:t>
            </a:r>
            <a:r>
              <a:rPr lang="en-US" sz="2000" baseline="-25000" dirty="0" err="1" smtClean="0">
                <a:latin typeface="Tw Cen MT" pitchFamily="34" charset="0"/>
              </a:rPr>
              <a:t>pe</a:t>
            </a:r>
            <a:r>
              <a:rPr lang="en-US" sz="2000" baseline="-25000" dirty="0" smtClean="0">
                <a:latin typeface="Tw Cen MT" pitchFamily="34" charset="0"/>
              </a:rPr>
              <a:t> </a:t>
            </a:r>
            <a:r>
              <a:rPr lang="en-US" sz="2000" dirty="0" smtClean="0">
                <a:latin typeface="Tw Cen MT"/>
              </a:rPr>
              <a:t>(</a:t>
            </a:r>
            <a:r>
              <a:rPr lang="en-US" sz="2000" dirty="0" err="1" smtClean="0">
                <a:latin typeface="Tw Cen MT"/>
              </a:rPr>
              <a:t>x,h</a:t>
            </a:r>
            <a:r>
              <a:rPr lang="en-US" sz="2000" dirty="0" smtClean="0"/>
              <a:t>) =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4248150"/>
            <a:ext cx="3429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lg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8000" rIns="36000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sym typeface="Symbol"/>
              </a:rPr>
              <a:t></a:t>
            </a:r>
            <a:r>
              <a:rPr lang="en-US" sz="2000" dirty="0" smtClean="0">
                <a:solidFill>
                  <a:srgbClr val="00B050"/>
                </a:solidFill>
              </a:rPr>
              <a:t> =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output pseudoentropy</a:t>
            </a:r>
            <a:br>
              <a:rPr lang="en-US" sz="2000" dirty="0" smtClean="0"/>
            </a:br>
            <a:r>
              <a:rPr lang="en-US" sz="2000" dirty="0" smtClean="0"/>
              <a:t>      – output  (real) entropy </a:t>
            </a:r>
            <a:r>
              <a:rPr lang="en-US" sz="2000" dirty="0" smtClean="0">
                <a:solidFill>
                  <a:srgbClr val="00B050"/>
                </a:solidFill>
              </a:rPr>
              <a:t>=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endParaRPr lang="en-US" sz="2000" dirty="0">
              <a:latin typeface="Tw Cen MT" pitchFamily="34" charset="0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5181600" y="3638548"/>
            <a:ext cx="2466474" cy="490953"/>
            <a:chOff x="5702300" y="3635710"/>
            <a:chExt cx="1562100" cy="440400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5765650" y="3572360"/>
              <a:ext cx="307641" cy="434341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91860" y="3772417"/>
              <a:ext cx="1272540" cy="30369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d(x)</a:t>
              </a:r>
              <a:r>
                <a:rPr lang="en-US" sz="1600" dirty="0" smtClean="0"/>
                <a:t> bits of entropy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46" grpId="0" animBg="1"/>
      <p:bldP spid="37" grpId="0" animBg="1"/>
      <p:bldP spid="38" grpId="0"/>
      <p:bldP spid="3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352719"/>
            <a:ext cx="8991600" cy="3790781"/>
          </a:xfrm>
        </p:spPr>
        <p:txBody>
          <a:bodyPr bIns="0"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w Cen MT" pitchFamily="34" charset="0"/>
              </a:rPr>
              <a:t>Claim: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 g’(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 = f(x), h, h(x)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1..d(x)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sz="2400" dirty="0" smtClean="0">
                <a:latin typeface="Tw Cen MT" pitchFamily="34" charset="0"/>
              </a:rPr>
              <a:t>is almost-injective OWF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w Cen MT" pitchFamily="34" charset="0"/>
              </a:rPr>
              <a:t>Proof: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200" dirty="0" smtClean="0">
                <a:solidFill>
                  <a:srgbClr val="00B050"/>
                </a:solidFill>
                <a:latin typeface="Tw Cen MT" pitchFamily="34" charset="0"/>
              </a:rPr>
              <a:t>(f(x),h,U</a:t>
            </a:r>
            <a:r>
              <a:rPr lang="en-US" sz="2200" baseline="-25000" dirty="0" smtClean="0">
                <a:solidFill>
                  <a:srgbClr val="00B050"/>
                </a:solidFill>
                <a:latin typeface="Tw Cen MT" pitchFamily="34" charset="0"/>
              </a:rPr>
              <a:t>1..d(x)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) </a:t>
            </a:r>
            <a:r>
              <a:rPr lang="en-US" sz="2000" dirty="0" smtClean="0">
                <a:latin typeface="Tw Cen MT" pitchFamily="34" charset="0"/>
              </a:rPr>
              <a:t>“dominates”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(f(x), h, h(x)</a:t>
            </a:r>
            <a:r>
              <a:rPr lang="en-US" sz="2000" baseline="-25000" dirty="0" smtClean="0">
                <a:solidFill>
                  <a:srgbClr val="00B050"/>
                </a:solidFill>
                <a:latin typeface="Tw Cen MT" pitchFamily="34" charset="0"/>
              </a:rPr>
              <a:t>1..d(x)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endParaRPr lang="en-US" sz="2200" baseline="-250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w Cen MT" pitchFamily="34" charset="0"/>
              </a:rPr>
              <a:t>Corollary:</a:t>
            </a:r>
            <a:r>
              <a:rPr lang="en-US" sz="2200" b="1" dirty="0" smtClean="0"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</a:rPr>
              <a:t>G</a:t>
            </a:r>
            <a:r>
              <a:rPr lang="en-US" sz="2200" baseline="-25000" dirty="0" err="1" smtClean="0">
                <a:solidFill>
                  <a:srgbClr val="00B050"/>
                </a:solidFill>
                <a:latin typeface="Tw Cen MT" pitchFamily="34" charset="0"/>
              </a:rPr>
              <a:t>pe</a:t>
            </a:r>
            <a:r>
              <a:rPr lang="en-US" sz="2200" baseline="-250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sz="2200" dirty="0" smtClean="0">
                <a:solidFill>
                  <a:srgbClr val="00B050"/>
                </a:solidFill>
              </a:rPr>
              <a:t>(</a:t>
            </a:r>
            <a:r>
              <a:rPr lang="en-US" sz="2200" dirty="0" err="1" smtClean="0">
                <a:solidFill>
                  <a:srgbClr val="00B050"/>
                </a:solidFill>
              </a:rPr>
              <a:t>x,h</a:t>
            </a:r>
            <a:r>
              <a:rPr lang="en-US" sz="2200" dirty="0" smtClean="0">
                <a:solidFill>
                  <a:srgbClr val="00B050"/>
                </a:solidFill>
              </a:rPr>
              <a:t>) ≈</a:t>
            </a:r>
            <a:r>
              <a:rPr lang="en-US" sz="2200" baseline="-25000" dirty="0" smtClean="0">
                <a:solidFill>
                  <a:srgbClr val="00B050"/>
                </a:solidFill>
              </a:rPr>
              <a:t>C </a:t>
            </a:r>
            <a:r>
              <a:rPr lang="en-US" sz="2200" dirty="0" smtClean="0">
                <a:solidFill>
                  <a:srgbClr val="00B050"/>
                </a:solidFill>
              </a:rPr>
              <a:t>(f(x),</a:t>
            </a:r>
            <a:r>
              <a:rPr lang="en-US" sz="2200" dirty="0" err="1" smtClean="0">
                <a:solidFill>
                  <a:srgbClr val="00B050"/>
                </a:solidFill>
              </a:rPr>
              <a:t>h,h</a:t>
            </a:r>
            <a:r>
              <a:rPr lang="en-US" sz="2200" dirty="0" smtClean="0">
                <a:solidFill>
                  <a:srgbClr val="00B050"/>
                </a:solidFill>
              </a:rPr>
              <a:t>(x)</a:t>
            </a:r>
            <a:r>
              <a:rPr lang="en-US" sz="2200" baseline="-25000" dirty="0" smtClean="0">
                <a:solidFill>
                  <a:srgbClr val="00B050"/>
                </a:solidFill>
                <a:latin typeface="Tw Cen MT" pitchFamily="34" charset="0"/>
              </a:rPr>
              <a:t>1..d(x)</a:t>
            </a:r>
            <a:r>
              <a:rPr lang="en-US" sz="2200" dirty="0" smtClean="0">
                <a:solidFill>
                  <a:srgbClr val="00B050"/>
                </a:solidFill>
                <a:latin typeface="Tw Cen MT" pitchFamily="34" charset="0"/>
              </a:rPr>
              <a:t>,U)</a:t>
            </a:r>
            <a:r>
              <a:rPr lang="en-US" sz="2200" baseline="-25000" dirty="0" smtClean="0">
                <a:solidFill>
                  <a:srgbClr val="00B050"/>
                </a:solidFill>
                <a:latin typeface="Tw Cen MT" pitchFamily="34" charset="0"/>
              </a:rPr>
              <a:t>  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br>
              <a:rPr lang="en-US" sz="2200" dirty="0" smtClean="0">
                <a:solidFill>
                  <a:srgbClr val="00B050"/>
                </a:solidFill>
              </a:rPr>
            </a:br>
            <a:r>
              <a:rPr lang="en-US" sz="2200" dirty="0" smtClean="0"/>
              <a:t>and thus has pseudoentropy </a:t>
            </a:r>
            <a:r>
              <a:rPr lang="en-US" sz="2200" dirty="0" smtClean="0">
                <a:solidFill>
                  <a:srgbClr val="00B050"/>
                </a:solidFill>
                <a:latin typeface="Tw Cen MT" pitchFamily="34" charset="0"/>
              </a:rPr>
              <a:t>n+|h| + 1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w Cen MT" pitchFamily="34" charset="0"/>
              </a:rPr>
              <a:t>Proof: </a:t>
            </a:r>
            <a:r>
              <a:rPr lang="en-US" sz="2400" dirty="0" err="1" smtClean="0"/>
              <a:t>Goldreich</a:t>
            </a:r>
            <a:r>
              <a:rPr lang="en-US" sz="2400" dirty="0" smtClean="0"/>
              <a:t>-Levin</a:t>
            </a:r>
            <a:endParaRPr lang="en-US" sz="22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w Cen MT" pitchFamily="34" charset="0"/>
              </a:rPr>
              <a:t>Remark:</a:t>
            </a:r>
            <a:r>
              <a:rPr lang="en-US" sz="2200" b="1" dirty="0" smtClean="0">
                <a:latin typeface="Tw Cen MT" pitchFamily="34" charset="0"/>
              </a:rPr>
              <a:t> </a:t>
            </a:r>
            <a:r>
              <a:rPr lang="en-US" sz="2200" dirty="0" smtClean="0"/>
              <a:t>Any pairwise </a:t>
            </a:r>
            <a:r>
              <a:rPr lang="en-US" sz="2200" dirty="0" err="1" smtClean="0"/>
              <a:t>ind</a:t>
            </a:r>
            <a:r>
              <a:rPr lang="en-US" sz="2200" dirty="0" smtClean="0"/>
              <a:t>. hash function (or strong extractor) for the first part of </a:t>
            </a:r>
            <a:r>
              <a:rPr lang="en-US" sz="2200" dirty="0" smtClean="0">
                <a:solidFill>
                  <a:srgbClr val="00B050"/>
                </a:solidFill>
              </a:rPr>
              <a:t>h </a:t>
            </a:r>
            <a:r>
              <a:rPr lang="en-US" sz="2200" dirty="0" smtClean="0"/>
              <a:t>will do, achieving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|h|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B050"/>
                </a:solidFill>
                <a:latin typeface="cmsy10"/>
              </a:rPr>
              <a:t>2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O(n)</a:t>
            </a:r>
            <a:endParaRPr lang="en-US" sz="2200" baseline="30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"/>
            <a:ext cx="3352801" cy="81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36000" bIns="36000" rtlCol="0">
            <a:noAutofit/>
          </a:bodyPr>
          <a:lstStyle/>
          <a:p>
            <a:r>
              <a:rPr lang="en-US" sz="2200" dirty="0" err="1" smtClean="0">
                <a:solidFill>
                  <a:srgbClr val="00B05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pe</a:t>
            </a:r>
            <a:r>
              <a:rPr lang="en-US" sz="2200" dirty="0" smtClean="0">
                <a:solidFill>
                  <a:srgbClr val="00B050"/>
                </a:solidFill>
              </a:rPr>
              <a:t>(</a:t>
            </a:r>
            <a:r>
              <a:rPr lang="en-US" sz="2200" dirty="0" err="1" smtClean="0">
                <a:solidFill>
                  <a:srgbClr val="00B050"/>
                </a:solidFill>
              </a:rPr>
              <a:t>x,h</a:t>
            </a:r>
            <a:r>
              <a:rPr lang="en-US" sz="2200" dirty="0" smtClean="0">
                <a:solidFill>
                  <a:srgbClr val="00B050"/>
                </a:solidFill>
              </a:rPr>
              <a:t>)=f(x),</a:t>
            </a:r>
            <a:r>
              <a:rPr lang="en-US" sz="2200" dirty="0" err="1" smtClean="0">
                <a:solidFill>
                  <a:srgbClr val="00B050"/>
                </a:solidFill>
                <a:latin typeface="Tw Cen MT"/>
              </a:rPr>
              <a:t>h,h</a:t>
            </a:r>
            <a:r>
              <a:rPr lang="en-US" sz="2200" dirty="0" smtClean="0">
                <a:solidFill>
                  <a:srgbClr val="00B050"/>
                </a:solidFill>
                <a:latin typeface="Tw Cen MT"/>
              </a:rPr>
              <a:t>(x)</a:t>
            </a:r>
            <a:r>
              <a:rPr lang="en-US" sz="2400" baseline="-25000" dirty="0" smtClean="0">
                <a:solidFill>
                  <a:srgbClr val="00B050"/>
                </a:solidFill>
                <a:latin typeface="Arial Narrow" pitchFamily="34" charset="0"/>
              </a:rPr>
              <a:t>1..d(x)+ 1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/>
            </a:r>
            <a:b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</a:br>
            <a:r>
              <a:rPr lang="en-US" sz="1400" baseline="-250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endParaRPr lang="en-US" sz="2400" baseline="-25000" dirty="0" smtClean="0">
              <a:solidFill>
                <a:srgbClr val="00B050"/>
              </a:solidFill>
              <a:latin typeface="Tw Cen MT" pitchFamily="34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Tw Cen MT" pitchFamily="34" charset="0"/>
              </a:rPr>
              <a:t>d(x)= log|f</a:t>
            </a:r>
            <a:r>
              <a:rPr lang="en-US" sz="1600" baseline="30000" dirty="0" smtClean="0">
                <a:solidFill>
                  <a:srgbClr val="00B050"/>
                </a:solidFill>
                <a:latin typeface="Tw Cen MT" pitchFamily="34" charset="0"/>
              </a:rPr>
              <a:t>-1</a:t>
            </a:r>
            <a:r>
              <a:rPr lang="en-US" sz="1600" dirty="0" smtClean="0">
                <a:solidFill>
                  <a:srgbClr val="00B050"/>
                </a:solidFill>
                <a:latin typeface="Tw Cen MT" pitchFamily="34" charset="0"/>
              </a:rPr>
              <a:t>(f(x))|</a:t>
            </a:r>
            <a:endParaRPr lang="en-US" sz="2200" baseline="-25000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00" y="1504950"/>
            <a:ext cx="5791200" cy="304800"/>
            <a:chOff x="0" y="3257550"/>
            <a:chExt cx="5791200" cy="304800"/>
          </a:xfrm>
        </p:grpSpPr>
        <p:sp>
          <p:nvSpPr>
            <p:cNvPr id="4" name="Rectangle 3"/>
            <p:cNvSpPr/>
            <p:nvPr/>
          </p:nvSpPr>
          <p:spPr>
            <a:xfrm>
              <a:off x="0" y="3257550"/>
              <a:ext cx="2362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f(x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w Cen MT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62200" y="3257550"/>
              <a:ext cx="1752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h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w Cen MT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4800" y="3257550"/>
              <a:ext cx="1676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h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(</a:t>
              </a:r>
              <a:r>
                <a:rPr lang="en-US" sz="2000" dirty="0" smtClean="0">
                  <a:solidFill>
                    <a:schemeClr val="tx1"/>
                  </a:solidFill>
                </a:rPr>
                <a:t>x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)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w Cen MT"/>
                </a:rPr>
                <a:t>1…d(x</a:t>
              </a:r>
              <a:r>
                <a:rPr lang="en-US" sz="1100" baseline="-25000" dirty="0" smtClean="0">
                  <a:solidFill>
                    <a:schemeClr val="tx1"/>
                  </a:solidFill>
                  <a:latin typeface="Tw Cen MT"/>
                </a:rPr>
                <a:t>1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w Cen MT"/>
                </a:rPr>
                <a:t>)+1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3257550"/>
              <a:ext cx="12954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200" y="3257550"/>
              <a:ext cx="17526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257550"/>
              <a:ext cx="12954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0200" y="3257550"/>
              <a:ext cx="381000" cy="304800"/>
            </a:xfrm>
            <a:prstGeom prst="rect">
              <a:avLst/>
            </a:prstGeom>
            <a:solidFill>
              <a:srgbClr val="7030A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609600" y="514350"/>
            <a:ext cx="80772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Pseudoentropy Generator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PRG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-66675" y="150495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/>
              </a:rPr>
              <a:t>G</a:t>
            </a:r>
            <a:r>
              <a:rPr lang="en-US" baseline="-25000" dirty="0" err="1" smtClean="0">
                <a:latin typeface="Tw Cen MT" pitchFamily="34" charset="0"/>
              </a:rPr>
              <a:t>pe</a:t>
            </a:r>
            <a:r>
              <a:rPr lang="en-US" baseline="-25000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/>
              </a:rPr>
              <a:t>(x</a:t>
            </a:r>
            <a:r>
              <a:rPr lang="en-US" baseline="-25000" dirty="0" smtClean="0"/>
              <a:t>1</a:t>
            </a:r>
            <a:r>
              <a:rPr lang="en-US" dirty="0" smtClean="0">
                <a:latin typeface="Tw Cen MT"/>
              </a:rPr>
              <a:t>,h</a:t>
            </a:r>
            <a:r>
              <a:rPr lang="en-US" baseline="-25000" dirty="0" smtClean="0">
                <a:latin typeface="Tw Cen MT"/>
              </a:rPr>
              <a:t>1</a:t>
            </a:r>
            <a:r>
              <a:rPr lang="en-US" dirty="0" smtClean="0"/>
              <a:t>)=</a:t>
            </a:r>
            <a:endParaRPr lang="en-US" dirty="0"/>
          </a:p>
        </p:txBody>
      </p:sp>
      <p:grpSp>
        <p:nvGrpSpPr>
          <p:cNvPr id="90" name="Group 59"/>
          <p:cNvGrpSpPr/>
          <p:nvPr/>
        </p:nvGrpSpPr>
        <p:grpSpPr>
          <a:xfrm>
            <a:off x="1238250" y="1847850"/>
            <a:ext cx="6324600" cy="567158"/>
            <a:chOff x="990600" y="3562350"/>
            <a:chExt cx="4865077" cy="490958"/>
          </a:xfrm>
        </p:grpSpPr>
        <p:sp>
          <p:nvSpPr>
            <p:cNvPr id="91" name="Left Brace 90"/>
            <p:cNvSpPr/>
            <p:nvPr/>
          </p:nvSpPr>
          <p:spPr>
            <a:xfrm rot="16200000">
              <a:off x="3048000" y="1504950"/>
              <a:ext cx="304800" cy="4419600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24200" y="3760240"/>
              <a:ext cx="2731477" cy="293068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  </a:t>
              </a:r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n+|h|+ 1  </a:t>
              </a:r>
              <a:r>
                <a:rPr lang="en-US" sz="1600" dirty="0" smtClean="0"/>
                <a:t>bits of pseudoentropy</a:t>
              </a:r>
              <a:endParaRPr lang="en-US" sz="1600" u="sng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-57150" y="2028825"/>
            <a:ext cx="7981950" cy="1217057"/>
            <a:chOff x="323850" y="2028825"/>
            <a:chExt cx="7981950" cy="1217057"/>
          </a:xfrm>
        </p:grpSpPr>
        <p:sp>
          <p:nvSpPr>
            <p:cNvPr id="88" name="TextBox 87"/>
            <p:cNvSpPr txBox="1"/>
            <p:nvPr/>
          </p:nvSpPr>
          <p:spPr>
            <a:xfrm>
              <a:off x="323850" y="2028825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w Cen MT"/>
                </a:rPr>
                <a:t>G</a:t>
              </a:r>
              <a:r>
                <a:rPr lang="en-US" baseline="-25000" dirty="0" err="1" smtClean="0">
                  <a:latin typeface="Tw Cen MT" pitchFamily="34" charset="0"/>
                </a:rPr>
                <a:t>pe</a:t>
              </a:r>
              <a:r>
                <a:rPr lang="en-US" baseline="-25000" dirty="0" smtClean="0">
                  <a:latin typeface="Tw Cen MT" pitchFamily="34" charset="0"/>
                </a:rPr>
                <a:t> </a:t>
              </a:r>
              <a:r>
                <a:rPr lang="en-US" dirty="0" smtClean="0">
                  <a:latin typeface="Tw Cen MT"/>
                </a:rPr>
                <a:t>(x</a:t>
              </a:r>
              <a:r>
                <a:rPr lang="en-US" baseline="-25000" dirty="0" smtClean="0"/>
                <a:t>2</a:t>
              </a:r>
              <a:r>
                <a:rPr lang="en-US" dirty="0" smtClean="0">
                  <a:latin typeface="Tw Cen MT"/>
                </a:rPr>
                <a:t>,h</a:t>
              </a:r>
              <a:r>
                <a:rPr lang="en-US" baseline="-25000" dirty="0" smtClean="0">
                  <a:latin typeface="Tw Cen MT"/>
                </a:rPr>
                <a:t>2</a:t>
              </a:r>
              <a:r>
                <a:rPr lang="en-US" dirty="0" smtClean="0"/>
                <a:t>)=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3375" y="287655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w Cen MT"/>
                </a:rPr>
                <a:t>G</a:t>
              </a:r>
              <a:r>
                <a:rPr lang="en-US" baseline="-25000" dirty="0" err="1" smtClean="0">
                  <a:latin typeface="Tw Cen MT" pitchFamily="34" charset="0"/>
                </a:rPr>
                <a:t>pe</a:t>
              </a:r>
              <a:r>
                <a:rPr lang="en-US" baseline="-25000" dirty="0" smtClean="0">
                  <a:latin typeface="Tw Cen MT" pitchFamily="34" charset="0"/>
                </a:rPr>
                <a:t> </a:t>
              </a:r>
              <a:r>
                <a:rPr lang="en-US" dirty="0" smtClean="0">
                  <a:latin typeface="Tw Cen MT"/>
                </a:rPr>
                <a:t>(</a:t>
              </a:r>
              <a:r>
                <a:rPr lang="en-US" dirty="0" err="1" smtClean="0">
                  <a:latin typeface="Tw Cen MT"/>
                </a:rPr>
                <a:t>x</a:t>
              </a:r>
              <a:r>
                <a:rPr lang="en-US" baseline="-25000" dirty="0" err="1" smtClean="0"/>
                <a:t>t</a:t>
              </a:r>
              <a:r>
                <a:rPr lang="en-US" dirty="0" err="1" smtClean="0">
                  <a:latin typeface="Tw Cen MT"/>
                </a:rPr>
                <a:t>,h</a:t>
              </a:r>
              <a:r>
                <a:rPr lang="en-US" baseline="-25000" dirty="0" err="1" smtClean="0">
                  <a:latin typeface="Tw Cen MT"/>
                </a:rPr>
                <a:t>t</a:t>
              </a:r>
              <a:r>
                <a:rPr lang="en-US" dirty="0" smtClean="0"/>
                <a:t>) =</a:t>
              </a:r>
              <a:endParaRPr lang="en-US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600200" y="2114550"/>
              <a:ext cx="6705600" cy="1066800"/>
              <a:chOff x="1600200" y="2114550"/>
              <a:chExt cx="6705600" cy="1066800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600200" y="2114550"/>
                <a:ext cx="5486400" cy="304800"/>
                <a:chOff x="0" y="3257550"/>
                <a:chExt cx="5486400" cy="304800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0" y="3257550"/>
                  <a:ext cx="23622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f(x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w Cen MT"/>
                    </a:rPr>
                    <a:t>2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362200" y="3257550"/>
                  <a:ext cx="17526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h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114800" y="3257550"/>
                  <a:ext cx="13716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h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(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x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)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1…</a:t>
                  </a:r>
                  <a:r>
                    <a:rPr lang="en-US" sz="2000" baseline="-25000" dirty="0" err="1" smtClean="0">
                      <a:solidFill>
                        <a:schemeClr val="tx1"/>
                      </a:solidFill>
                    </a:rPr>
                    <a:t>i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(x</a:t>
                  </a:r>
                  <a:r>
                    <a:rPr lang="en-US" sz="1100" baseline="-250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w Cen MT"/>
                    </a:rPr>
                    <a:t>)+1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114800" y="3257550"/>
                  <a:ext cx="990600" cy="304800"/>
                </a:xfrm>
                <a:prstGeom prst="rect">
                  <a:avLst/>
                </a:prstGeom>
                <a:solidFill>
                  <a:srgbClr val="00B0F0">
                    <a:alpha val="63922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362200" y="3257550"/>
                  <a:ext cx="1752600" cy="304800"/>
                </a:xfrm>
                <a:prstGeom prst="rect">
                  <a:avLst/>
                </a:prstGeom>
                <a:solidFill>
                  <a:srgbClr val="00B0F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0" y="3257550"/>
                  <a:ext cx="1676400" cy="304800"/>
                </a:xfrm>
                <a:prstGeom prst="rect">
                  <a:avLst/>
                </a:prstGeom>
                <a:solidFill>
                  <a:srgbClr val="00B0F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105400" y="3257550"/>
                  <a:ext cx="381000" cy="304800"/>
                </a:xfrm>
                <a:prstGeom prst="rect">
                  <a:avLst/>
                </a:prstGeom>
                <a:solidFill>
                  <a:srgbClr val="7030A0">
                    <a:alpha val="63922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600200" y="2876550"/>
                <a:ext cx="6705600" cy="304800"/>
                <a:chOff x="0" y="3257550"/>
                <a:chExt cx="6705600" cy="3048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0" y="3257550"/>
                  <a:ext cx="23622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f(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  <a:latin typeface="Tw Cen MT"/>
                    </a:rPr>
                    <a:t>x</a:t>
                  </a:r>
                  <a:r>
                    <a:rPr lang="en-US" sz="2000" baseline="-25000" dirty="0" err="1" smtClean="0">
                      <a:solidFill>
                        <a:schemeClr val="tx1"/>
                      </a:solidFill>
                      <a:latin typeface="Tw Cen MT"/>
                    </a:rPr>
                    <a:t>t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362200" y="3257550"/>
                  <a:ext cx="17526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h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t</a:t>
                  </a:r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114800" y="3257550"/>
                  <a:ext cx="2590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      h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t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(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</a:rPr>
                    <a:t>x</a:t>
                  </a:r>
                  <a:r>
                    <a:rPr lang="en-US" sz="2000" baseline="-25000" dirty="0" err="1" smtClean="0">
                      <a:solidFill>
                        <a:schemeClr val="tx1"/>
                      </a:solidFill>
                    </a:rPr>
                    <a:t>t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w Cen MT"/>
                    </a:rPr>
                    <a:t>)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</a:rPr>
                    <a:t>1…d(</a:t>
                  </a:r>
                  <a:r>
                    <a:rPr lang="en-US" sz="2000" baseline="-25000" dirty="0" err="1" smtClean="0">
                      <a:solidFill>
                        <a:schemeClr val="tx1"/>
                      </a:solidFill>
                    </a:rPr>
                    <a:t>x</a:t>
                  </a:r>
                  <a:r>
                    <a:rPr lang="en-US" sz="1100" baseline="-25000" dirty="0" err="1" smtClean="0">
                      <a:solidFill>
                        <a:schemeClr val="tx1"/>
                      </a:solidFill>
                    </a:rPr>
                    <a:t>t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w Cen MT"/>
                    </a:rPr>
                    <a:t>)         + 1</a:t>
                  </a: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114800" y="3257550"/>
                  <a:ext cx="2209800" cy="304800"/>
                </a:xfrm>
                <a:prstGeom prst="rect">
                  <a:avLst/>
                </a:prstGeom>
                <a:solidFill>
                  <a:srgbClr val="00B0F0">
                    <a:alpha val="63922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362200" y="3257550"/>
                  <a:ext cx="1752600" cy="304800"/>
                </a:xfrm>
                <a:prstGeom prst="rect">
                  <a:avLst/>
                </a:prstGeom>
                <a:solidFill>
                  <a:srgbClr val="00B0F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3257550"/>
                  <a:ext cx="304800" cy="304800"/>
                </a:xfrm>
                <a:prstGeom prst="rect">
                  <a:avLst/>
                </a:prstGeom>
                <a:solidFill>
                  <a:srgbClr val="00B0F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324600" y="3257550"/>
                  <a:ext cx="381000" cy="304800"/>
                </a:xfrm>
                <a:prstGeom prst="rect">
                  <a:avLst/>
                </a:prstGeom>
                <a:solidFill>
                  <a:srgbClr val="7030A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3" name="Rectangle 30"/>
              <p:cNvSpPr>
                <a:spLocks noChangeArrowheads="1"/>
              </p:cNvSpPr>
              <p:nvPr/>
            </p:nvSpPr>
            <p:spPr bwMode="ltGray">
              <a:xfrm rot="5400000">
                <a:off x="4399082" y="2439868"/>
                <a:ext cx="4411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</a:rPr>
                  <a:t>…</a:t>
                </a:r>
                <a:endParaRPr lang="en-US" sz="2000" b="1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" name="Group 62"/>
          <p:cNvGrpSpPr/>
          <p:nvPr/>
        </p:nvGrpSpPr>
        <p:grpSpPr>
          <a:xfrm>
            <a:off x="990600" y="3333750"/>
            <a:ext cx="6629400" cy="762000"/>
            <a:chOff x="1061545" y="3333750"/>
            <a:chExt cx="4572000" cy="533400"/>
          </a:xfrm>
          <a:solidFill>
            <a:srgbClr val="6FDE42">
              <a:alpha val="45882"/>
            </a:srgbClr>
          </a:solidFill>
        </p:grpSpPr>
        <p:sp>
          <p:nvSpPr>
            <p:cNvPr id="102" name="Trapezoid 101"/>
            <p:cNvSpPr/>
            <p:nvPr/>
          </p:nvSpPr>
          <p:spPr>
            <a:xfrm rot="10800000">
              <a:off x="1061545" y="3333750"/>
              <a:ext cx="4572000" cy="533400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90799" y="3438868"/>
              <a:ext cx="18288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Extractor</a:t>
              </a:r>
              <a:endParaRPr lang="en-US" sz="24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239000" y="1504950"/>
            <a:ext cx="1975476" cy="1600200"/>
            <a:chOff x="7239000" y="1504950"/>
            <a:chExt cx="1975476" cy="1600200"/>
          </a:xfrm>
        </p:grpSpPr>
        <p:sp>
          <p:nvSpPr>
            <p:cNvPr id="104" name="Right Brace 103"/>
            <p:cNvSpPr/>
            <p:nvPr/>
          </p:nvSpPr>
          <p:spPr>
            <a:xfrm>
              <a:off x="7239000" y="1504950"/>
              <a:ext cx="457200" cy="1600200"/>
            </a:xfrm>
            <a:prstGeom prst="rightBrac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29500" y="1524000"/>
              <a:ext cx="178497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pseudoentropy</a:t>
              </a:r>
            </a:p>
            <a:p>
              <a:endParaRPr lang="en-US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sz="1600" dirty="0" smtClean="0"/>
                <a:t>pseudo min-entropy</a:t>
              </a:r>
              <a:endParaRPr lang="en-US" sz="1600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rot="5400000">
              <a:off x="8039100" y="2076449"/>
              <a:ext cx="381001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1295400" y="4400550"/>
            <a:ext cx="6276975" cy="3619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/>
              </a:rPr>
              <a:t>G(x</a:t>
            </a:r>
            <a:r>
              <a:rPr lang="en-US" sz="2000" baseline="-25000" dirty="0" smtClean="0">
                <a:solidFill>
                  <a:schemeClr val="tx1"/>
                </a:solidFill>
                <a:latin typeface="Tw Cen MT"/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,h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…,</a:t>
            </a:r>
            <a:r>
              <a:rPr lang="en-US" sz="2000" dirty="0" err="1" smtClean="0">
                <a:solidFill>
                  <a:schemeClr val="tx1"/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</a:rPr>
              <a:t>,x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57200" y="3257550"/>
            <a:ext cx="7244291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rtlCol="0">
            <a:spAutoFit/>
          </a:bodyPr>
          <a:lstStyle/>
          <a:p>
            <a:r>
              <a:rPr lang="en-US" sz="2800" b="1" dirty="0" smtClean="0"/>
              <a:t>Problem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800" baseline="-25000" dirty="0" err="1" smtClean="0">
                <a:solidFill>
                  <a:srgbClr val="00B050"/>
                </a:solidFill>
                <a:latin typeface="Tw Cen MT" pitchFamily="34" charset="0"/>
              </a:rPr>
              <a:t>pe</a:t>
            </a:r>
            <a:r>
              <a:rPr lang="en-US" sz="2800" baseline="-250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might not be efficiently computable</a:t>
            </a:r>
          </a:p>
          <a:p>
            <a:pPr lvl="1"/>
            <a:r>
              <a:rPr lang="en-US" sz="2400" dirty="0" smtClean="0"/>
              <a:t>(since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d(x) = |f</a:t>
            </a:r>
            <a:r>
              <a:rPr lang="en-US" sz="2400" baseline="30000" dirty="0" smtClean="0">
                <a:solidFill>
                  <a:srgbClr val="00B050"/>
                </a:solidFill>
                <a:latin typeface="Tw Cen MT" pitchFamily="34" charset="0"/>
              </a:rPr>
              <a:t>-1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(f(x))|</a:t>
            </a:r>
            <a:r>
              <a:rPr lang="en-US" sz="2400" dirty="0" smtClean="0"/>
              <a:t> might not be)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1809750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00B050"/>
                </a:solidFill>
              </a:rPr>
              <a:t> =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output pseudoentropy </a:t>
            </a:r>
            <a:r>
              <a:rPr lang="en-US" sz="2400" dirty="0" smtClean="0">
                <a:solidFill>
                  <a:srgbClr val="00B050"/>
                </a:solidFill>
              </a:rPr>
              <a:t>–</a:t>
            </a:r>
            <a:r>
              <a:rPr lang="en-US" sz="2400" dirty="0" smtClean="0"/>
              <a:t> output (real) entropy  </a:t>
            </a:r>
            <a:r>
              <a:rPr lang="en-US" sz="2400" dirty="0" smtClean="0">
                <a:solidFill>
                  <a:srgbClr val="00B050"/>
                </a:solidFill>
              </a:rPr>
              <a:t>=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1/n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w Cen MT" pitchFamily="34" charset="0"/>
              </a:rPr>
              <a:t>“Proof”:</a:t>
            </a:r>
          </a:p>
          <a:p>
            <a:endParaRPr lang="en-US" sz="2400" dirty="0" smtClean="0">
              <a:latin typeface="Tw Cen MT" pitchFamily="34" charset="0"/>
            </a:endParaRPr>
          </a:p>
          <a:p>
            <a:endParaRPr lang="en-US" sz="1100" dirty="0" smtClean="0">
              <a:latin typeface="Tw Cen MT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Disadvantages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/>
              <a:t>rather small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Output pseudoentropy </a:t>
            </a:r>
            <a:r>
              <a:rPr lang="en-US" sz="2400" dirty="0" smtClean="0">
                <a:solidFill>
                  <a:srgbClr val="00B050"/>
                </a:solidFill>
              </a:rPr>
              <a:t>&lt;</a:t>
            </a:r>
            <a:r>
              <a:rPr lang="en-US" sz="2400" dirty="0" smtClean="0"/>
              <a:t> entropy of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Value of output pseudoentropy is unknown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sz="2400" dirty="0" smtClean="0"/>
              <a:t> Less efficient and more complicate overall construction</a:t>
            </a:r>
            <a:endParaRPr lang="en-US" sz="2400" dirty="0" smtClean="0">
              <a:latin typeface="Tw Cen MT" pitchFamily="34" charset="0"/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457200" indent="-457200"/>
            <a:endParaRPr lang="en-US" sz="2400" b="1" dirty="0" smtClean="0">
              <a:latin typeface="cmsy1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2209800" y="1352550"/>
            <a:ext cx="396240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G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pe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x,h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) = f(x),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, h(x)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1..d(x)+ 1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286000" y="1352550"/>
            <a:ext cx="396240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G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pe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x,h,i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) = f(x),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, h(x)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itchFamily="34" charset="0"/>
              </a:rPr>
              <a:t>1..i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195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Pseudoentropy Generator – Actual Construction  </a:t>
            </a:r>
            <a:endParaRPr lang="en-US" sz="36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4212" y="2647950"/>
            <a:ext cx="1981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f(x)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5412" y="2647950"/>
            <a:ext cx="1752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8012" y="264795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h(x)</a:t>
            </a:r>
            <a:r>
              <a:rPr lang="en-US" baseline="-25000" dirty="0" smtClean="0">
                <a:solidFill>
                  <a:schemeClr val="tx1"/>
                </a:solidFill>
                <a:latin typeface="Arial Narrow" pitchFamily="34" charset="0"/>
              </a:rPr>
              <a:t>1…d(x)    + 1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8012" y="2647950"/>
            <a:ext cx="762000" cy="304800"/>
          </a:xfrm>
          <a:prstGeom prst="rect">
            <a:avLst/>
          </a:prstGeom>
          <a:solidFill>
            <a:srgbClr val="00B0F0">
              <a:alpha val="63922"/>
            </a:srgb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5412" y="2647950"/>
            <a:ext cx="1752600" cy="304800"/>
          </a:xfrm>
          <a:prstGeom prst="rect">
            <a:avLst/>
          </a:prstGeom>
          <a:solidFill>
            <a:srgbClr val="00B0F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4212" y="2655332"/>
            <a:ext cx="1295400" cy="304800"/>
          </a:xfrm>
          <a:prstGeom prst="rect">
            <a:avLst/>
          </a:prstGeom>
          <a:solidFill>
            <a:srgbClr val="00B0F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0012" y="2647950"/>
            <a:ext cx="381000" cy="304800"/>
          </a:xfrm>
          <a:prstGeom prst="rect">
            <a:avLst/>
          </a:prstGeom>
          <a:solidFill>
            <a:srgbClr val="7030A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1540412" y="3028950"/>
            <a:ext cx="5212750" cy="490956"/>
            <a:chOff x="470282" y="3493287"/>
            <a:chExt cx="4668133" cy="444961"/>
          </a:xfrm>
        </p:grpSpPr>
        <p:sp>
          <p:nvSpPr>
            <p:cNvPr id="24" name="Left Brace 23"/>
            <p:cNvSpPr/>
            <p:nvPr/>
          </p:nvSpPr>
          <p:spPr>
            <a:xfrm rot="16200000">
              <a:off x="2481681" y="1481888"/>
              <a:ext cx="276245" cy="4299044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53924" y="3631411"/>
              <a:ext cx="2484491" cy="306837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n+|h| + 1</a:t>
              </a:r>
              <a:r>
                <a:rPr lang="en-US" sz="1600" dirty="0" smtClean="0"/>
                <a:t>bits of pseudoentropy</a:t>
              </a:r>
              <a:endParaRPr lang="en-US" sz="16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1836" y="26206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/>
              </a:rPr>
              <a:t>G</a:t>
            </a:r>
            <a:r>
              <a:rPr lang="en-US" baseline="-25000" dirty="0" err="1" smtClean="0">
                <a:latin typeface="Tw Cen MT" pitchFamily="34" charset="0"/>
              </a:rPr>
              <a:t>pe</a:t>
            </a:r>
            <a:r>
              <a:rPr lang="en-US" baseline="-25000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/>
              </a:rPr>
              <a:t>(</a:t>
            </a:r>
            <a:r>
              <a:rPr lang="en-US" dirty="0" err="1" smtClean="0">
                <a:latin typeface="Tw Cen MT"/>
              </a:rPr>
              <a:t>x,h</a:t>
            </a:r>
            <a:r>
              <a:rPr lang="en-US" dirty="0" smtClean="0"/>
              <a:t>) =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41012" y="264795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6146082" y="2266950"/>
            <a:ext cx="381000" cy="400110"/>
            <a:chOff x="7924800" y="2800350"/>
            <a:chExt cx="381000" cy="400110"/>
          </a:xfrm>
        </p:grpSpPr>
        <p:sp>
          <p:nvSpPr>
            <p:cNvPr id="30" name="Down Arrow 29"/>
            <p:cNvSpPr/>
            <p:nvPr/>
          </p:nvSpPr>
          <p:spPr>
            <a:xfrm>
              <a:off x="7924800" y="2876550"/>
              <a:ext cx="381000" cy="3048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01000" y="280035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i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645812" y="2266950"/>
            <a:ext cx="381000" cy="400110"/>
            <a:chOff x="7924800" y="2800350"/>
            <a:chExt cx="381000" cy="400110"/>
          </a:xfrm>
        </p:grpSpPr>
        <p:sp>
          <p:nvSpPr>
            <p:cNvPr id="35" name="Down Arrow 34"/>
            <p:cNvSpPr/>
            <p:nvPr/>
          </p:nvSpPr>
          <p:spPr>
            <a:xfrm>
              <a:off x="7924800" y="2876550"/>
              <a:ext cx="381000" cy="3048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01000" y="280035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i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540413" y="3028947"/>
            <a:ext cx="4419600" cy="567157"/>
            <a:chOff x="99676" y="3493286"/>
            <a:chExt cx="4299044" cy="444962"/>
          </a:xfrm>
        </p:grpSpPr>
        <p:sp>
          <p:nvSpPr>
            <p:cNvPr id="28" name="Left Brace 27"/>
            <p:cNvSpPr/>
            <p:nvPr/>
          </p:nvSpPr>
          <p:spPr>
            <a:xfrm rot="16200000">
              <a:off x="2111077" y="1481885"/>
              <a:ext cx="276242" cy="4299044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53924" y="3631411"/>
              <a:ext cx="1700867" cy="306837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n+|h| </a:t>
              </a:r>
              <a:r>
                <a:rPr lang="en-US" sz="1600" dirty="0" smtClean="0"/>
                <a:t>bits of </a:t>
              </a:r>
              <a:r>
                <a:rPr lang="en-US" sz="1600" b="1" dirty="0" smtClean="0"/>
                <a:t>entropy</a:t>
              </a:r>
              <a:endParaRPr lang="en-US" sz="1600" b="1" dirty="0"/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1540414" y="3028953"/>
            <a:ext cx="4397258" cy="596042"/>
            <a:chOff x="105957" y="3493285"/>
            <a:chExt cx="4204815" cy="412238"/>
          </a:xfrm>
        </p:grpSpPr>
        <p:sp>
          <p:nvSpPr>
            <p:cNvPr id="37" name="Left Brace 36"/>
            <p:cNvSpPr/>
            <p:nvPr/>
          </p:nvSpPr>
          <p:spPr>
            <a:xfrm rot="16200000">
              <a:off x="1898759" y="1700483"/>
              <a:ext cx="276248" cy="3861851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7641" y="3598686"/>
              <a:ext cx="1873131" cy="306837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Tw Cen MT" pitchFamily="34" charset="0"/>
                </a:rPr>
                <a:t>&lt; n+|h| </a:t>
              </a:r>
              <a:r>
                <a:rPr lang="en-US" sz="1600" dirty="0" smtClean="0"/>
                <a:t>bits of </a:t>
              </a:r>
              <a:r>
                <a:rPr lang="en-US" sz="1600" b="1" dirty="0" smtClean="0"/>
                <a:t>entropy</a:t>
              </a:r>
              <a:endParaRPr lang="en-US" sz="1600" b="1" dirty="0"/>
            </a:p>
          </p:txBody>
        </p:sp>
      </p:grpSp>
      <p:grpSp>
        <p:nvGrpSpPr>
          <p:cNvPr id="15" name="Group 33"/>
          <p:cNvGrpSpPr/>
          <p:nvPr/>
        </p:nvGrpSpPr>
        <p:grpSpPr>
          <a:xfrm>
            <a:off x="5350412" y="2266950"/>
            <a:ext cx="381000" cy="400110"/>
            <a:chOff x="7924800" y="2800350"/>
            <a:chExt cx="381000" cy="400110"/>
          </a:xfrm>
        </p:grpSpPr>
        <p:sp>
          <p:nvSpPr>
            <p:cNvPr id="43" name="Down Arrow 42"/>
            <p:cNvSpPr/>
            <p:nvPr/>
          </p:nvSpPr>
          <p:spPr>
            <a:xfrm>
              <a:off x="7924800" y="2876550"/>
              <a:ext cx="381000" cy="3048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01000" y="280035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i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26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16</a:t>
            </a:fld>
            <a:endParaRPr lang="en-US"/>
          </a:p>
        </p:txBody>
      </p:sp>
      <p:pic>
        <p:nvPicPr>
          <p:cNvPr id="6" name="Content Placeholder 5" descr="downhill-mountain-bike-snow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57350"/>
            <a:ext cx="447623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Building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81534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Simply do not truncate:</a:t>
            </a:r>
          </a:p>
          <a:p>
            <a:pPr algn="ctr">
              <a:buNone/>
            </a:pPr>
            <a:r>
              <a:rPr lang="en-US" sz="26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600" baseline="-25000" dirty="0" err="1" smtClean="0">
                <a:solidFill>
                  <a:srgbClr val="00B050"/>
                </a:solidFill>
                <a:latin typeface="Tw Cen MT" pitchFamily="34" charset="0"/>
              </a:rPr>
              <a:t>nb</a:t>
            </a:r>
            <a:r>
              <a:rPr lang="en-US" sz="2600" dirty="0" smtClean="0">
                <a:solidFill>
                  <a:srgbClr val="00B050"/>
                </a:solidFill>
                <a:latin typeface="Tw Cen MT" pitchFamily="34" charset="0"/>
              </a:rPr>
              <a:t>(</a:t>
            </a:r>
            <a:r>
              <a:rPr lang="en-US" sz="26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600" dirty="0" smtClean="0">
                <a:solidFill>
                  <a:srgbClr val="00B050"/>
                </a:solidFill>
                <a:latin typeface="Tw Cen MT" pitchFamily="34" charset="0"/>
              </a:rPr>
              <a:t>) = f(x), h, h(x)</a:t>
            </a:r>
            <a:endParaRPr lang="en-US" sz="24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 algn="ctr">
              <a:buNone/>
            </a:pPr>
            <a:endParaRPr lang="en-US" sz="24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 algn="ctr">
              <a:buNone/>
            </a:pPr>
            <a:endParaRPr lang="en-US" sz="2400" dirty="0" smtClean="0">
              <a:latin typeface="Tw Cen MT" pitchFamily="34" charset="0"/>
            </a:endParaRPr>
          </a:p>
          <a:p>
            <a:pPr>
              <a:buNone/>
            </a:pPr>
            <a:endParaRPr lang="en-US" sz="39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Nonsense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nb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is invertible and therefore has no pseudoentropy!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Well yes, but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nb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 </a:t>
            </a:r>
            <a:r>
              <a:rPr lang="en-US" sz="2400" dirty="0" smtClean="0"/>
              <a:t>does have psudoentropy from the point of view of an </a:t>
            </a:r>
            <a:r>
              <a:rPr lang="en-US" sz="2400" u="sng" dirty="0" smtClean="0"/>
              <a:t>online</a:t>
            </a:r>
            <a:r>
              <a:rPr lang="en-US" sz="2400" dirty="0" smtClean="0"/>
              <a:t> (eff.) predictor (getting one bit at a time). 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17</a:t>
            </a:fld>
            <a:endParaRPr lang="en-US"/>
          </a:p>
        </p:txBody>
      </p:sp>
      <p:grpSp>
        <p:nvGrpSpPr>
          <p:cNvPr id="4" name="Group 43"/>
          <p:cNvGrpSpPr/>
          <p:nvPr/>
        </p:nvGrpSpPr>
        <p:grpSpPr>
          <a:xfrm>
            <a:off x="1219200" y="2419350"/>
            <a:ext cx="5943600" cy="304800"/>
            <a:chOff x="0" y="2724150"/>
            <a:chExt cx="5943600" cy="304800"/>
          </a:xfrm>
        </p:grpSpPr>
        <p:grpSp>
          <p:nvGrpSpPr>
            <p:cNvPr id="5" name="Group 35"/>
            <p:cNvGrpSpPr/>
            <p:nvPr/>
          </p:nvGrpSpPr>
          <p:grpSpPr>
            <a:xfrm>
              <a:off x="0" y="2724150"/>
              <a:ext cx="5943600" cy="304800"/>
              <a:chOff x="304800" y="2419350"/>
              <a:chExt cx="5943600" cy="304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04800" y="2419350"/>
                <a:ext cx="19812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w Cen MT" pitchFamily="34" charset="0"/>
                  </a:rPr>
                  <a:t>f(x)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2419350"/>
                <a:ext cx="17526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w Cen MT" pitchFamily="34" charset="0"/>
                  </a:rPr>
                  <a:t>h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38600" y="2419350"/>
                <a:ext cx="2209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w Cen MT" pitchFamily="34" charset="0"/>
                  </a:rPr>
                  <a:t>h(x)</a:t>
                </a:r>
                <a:endParaRPr lang="en-US" baseline="-25000" dirty="0" smtClean="0">
                  <a:solidFill>
                    <a:schemeClr val="tx1"/>
                  </a:solidFill>
                  <a:latin typeface="Tw Cen MT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733800" y="2724150"/>
              <a:ext cx="11430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1200" y="2724150"/>
              <a:ext cx="17526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2724150"/>
              <a:ext cx="12192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1247692" y="2773669"/>
            <a:ext cx="5867400" cy="910619"/>
            <a:chOff x="3083927" y="1481863"/>
            <a:chExt cx="4953000" cy="788276"/>
          </a:xfrm>
        </p:grpSpPr>
        <p:sp>
          <p:nvSpPr>
            <p:cNvPr id="27" name="TextBox 26"/>
            <p:cNvSpPr txBox="1"/>
            <p:nvPr/>
          </p:nvSpPr>
          <p:spPr>
            <a:xfrm>
              <a:off x="5638800" y="1657359"/>
              <a:ext cx="2263065" cy="612780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2000" dirty="0" smtClean="0"/>
                <a:t>pseudoentropy = entropy</a:t>
              </a:r>
            </a:p>
            <a:p>
              <a:endParaRPr lang="en-US" sz="2000" dirty="0"/>
            </a:p>
          </p:txBody>
        </p:sp>
        <p:sp>
          <p:nvSpPr>
            <p:cNvPr id="29" name="Left Brace 28"/>
            <p:cNvSpPr/>
            <p:nvPr/>
          </p:nvSpPr>
          <p:spPr>
            <a:xfrm rot="16200000">
              <a:off x="5446127" y="-880337"/>
              <a:ext cx="228600" cy="4953000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096000" y="2419350"/>
            <a:ext cx="304800" cy="304800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193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/>
              </a:rPr>
              <a:t>G</a:t>
            </a:r>
            <a:r>
              <a:rPr lang="en-US" baseline="-25000" dirty="0" err="1" smtClean="0">
                <a:latin typeface="Tw Cen MT" pitchFamily="34" charset="0"/>
              </a:rPr>
              <a:t>nb</a:t>
            </a:r>
            <a:r>
              <a:rPr lang="en-US" baseline="-25000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/>
              </a:rPr>
              <a:t>(</a:t>
            </a:r>
            <a:r>
              <a:rPr lang="en-US" dirty="0" err="1" smtClean="0">
                <a:latin typeface="Tw Cen MT"/>
              </a:rPr>
              <a:t>x,h</a:t>
            </a:r>
            <a:r>
              <a:rPr lang="en-US" dirty="0" smtClean="0"/>
              <a:t>) =</a:t>
            </a:r>
            <a:endParaRPr lang="en-US" dirty="0"/>
          </a:p>
        </p:txBody>
      </p:sp>
      <p:grpSp>
        <p:nvGrpSpPr>
          <p:cNvPr id="7" name="Group 30"/>
          <p:cNvGrpSpPr/>
          <p:nvPr/>
        </p:nvGrpSpPr>
        <p:grpSpPr>
          <a:xfrm>
            <a:off x="1249017" y="2800847"/>
            <a:ext cx="6831433" cy="601628"/>
            <a:chOff x="493942" y="3422874"/>
            <a:chExt cx="6117703" cy="545265"/>
          </a:xfrm>
        </p:grpSpPr>
        <p:sp>
          <p:nvSpPr>
            <p:cNvPr id="32" name="Left Brace 31"/>
            <p:cNvSpPr/>
            <p:nvPr/>
          </p:nvSpPr>
          <p:spPr>
            <a:xfrm rot="16200000">
              <a:off x="2948483" y="968333"/>
              <a:ext cx="345307" cy="5254390"/>
            </a:xfrm>
            <a:prstGeom prst="leftBrace">
              <a:avLst>
                <a:gd name="adj1" fmla="val 8333"/>
                <a:gd name="adj2" fmla="val 37180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08914" y="3605513"/>
              <a:ext cx="4102731" cy="362626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>n </a:t>
              </a:r>
              <a:r>
                <a:rPr lang="en-US" sz="2000" dirty="0" smtClean="0">
                  <a:solidFill>
                    <a:srgbClr val="00B050"/>
                  </a:solidFill>
                  <a:latin typeface="Tw Cen MT" pitchFamily="34" charset="0"/>
                </a:rPr>
                <a:t>+|h| + 1 </a:t>
              </a:r>
              <a:r>
                <a:rPr lang="en-US" sz="2000" dirty="0" smtClean="0"/>
                <a:t>bits of </a:t>
              </a:r>
              <a:r>
                <a:rPr lang="en-US" sz="2000" dirty="0" smtClean="0">
                  <a:solidFill>
                    <a:srgbClr val="FF0000"/>
                  </a:solidFill>
                </a:rPr>
                <a:t>next-bit</a:t>
              </a:r>
              <a:r>
                <a:rPr lang="en-US" sz="2000" dirty="0" smtClean="0"/>
                <a:t> pseudoentropy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0024" y="1333500"/>
            <a:ext cx="8943975" cy="3810000"/>
          </a:xfrm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X=(X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…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 pitchFamily="34" charset="0"/>
              </a:rPr>
              <a:t>n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smtClean="0"/>
              <a:t>has </a:t>
            </a:r>
            <a:r>
              <a:rPr lang="en-US" sz="2400" b="1" dirty="0" smtClean="0"/>
              <a:t>next-bit pseudoentropy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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r>
              <a:rPr lang="en-US" sz="2400" dirty="0" smtClean="0"/>
              <a:t> if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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{Y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,…,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Y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 pitchFamily="34" charset="0"/>
              </a:rPr>
              <a:t>n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}</a:t>
            </a:r>
            <a:r>
              <a:rPr lang="en-US" sz="2400" dirty="0" smtClean="0">
                <a:latin typeface="Tw Cen MT" pitchFamily="34" charset="0"/>
              </a:rPr>
              <a:t>  </a:t>
            </a:r>
            <a:r>
              <a:rPr lang="en-US" sz="2400" dirty="0" smtClean="0"/>
              <a:t>(jointly distributed with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X</a:t>
            </a:r>
            <a:r>
              <a:rPr lang="en-US" sz="2400" dirty="0" smtClean="0"/>
              <a:t>) with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rgbClr val="00B050"/>
                </a:solidFill>
              </a:rPr>
              <a:t>i (X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,X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1800" baseline="-250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≈</a:t>
            </a:r>
            <a:r>
              <a:rPr lang="en-US" sz="2400" baseline="-25000" dirty="0" smtClean="0">
                <a:solidFill>
                  <a:srgbClr val="00B050"/>
                </a:solidFill>
              </a:rPr>
              <a:t>C </a:t>
            </a:r>
            <a:r>
              <a:rPr lang="en-US" sz="2400" dirty="0" smtClean="0">
                <a:solidFill>
                  <a:srgbClr val="00B050"/>
                </a:solidFill>
              </a:rPr>
              <a:t>(X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,Y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sym typeface="Symbol"/>
              </a:rPr>
              <a:t>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H(Y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|X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 </a:t>
            </a:r>
            <a:r>
              <a:rPr lang="en-US" sz="2400" dirty="0" smtClean="0">
                <a:solidFill>
                  <a:srgbClr val="00B050"/>
                </a:solidFill>
              </a:rPr>
              <a:t>k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None/>
            </a:pPr>
            <a:r>
              <a:rPr lang="en-US" sz="2400" dirty="0" smtClean="0"/>
              <a:t>Hence, </a:t>
            </a:r>
            <a:r>
              <a:rPr lang="en-US" sz="2400" dirty="0" smtClean="0">
                <a:solidFill>
                  <a:srgbClr val="00B050"/>
                </a:solidFill>
              </a:rPr>
              <a:t>Pr[P(X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)=X</a:t>
            </a:r>
            <a:r>
              <a:rPr lang="en-US" sz="24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)] </a:t>
            </a:r>
            <a:r>
              <a:rPr lang="en-US" sz="2400" dirty="0" smtClean="0"/>
              <a:t>is “small” for any eff.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endParaRPr lang="en-US" sz="105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20040" lvl="1" indent="-320040"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endParaRPr lang="en-US" sz="300" b="1" dirty="0" smtClean="0">
              <a:solidFill>
                <a:srgbClr val="FF0000"/>
              </a:solidFill>
            </a:endParaRPr>
          </a:p>
          <a:p>
            <a:pPr marL="320040" lvl="1" indent="-320040"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Remarks: </a:t>
            </a:r>
          </a:p>
          <a:p>
            <a:pPr marL="594360" lvl="2" indent="-320040">
              <a:buClr>
                <a:srgbClr val="DA1F28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black"/>
                </a:solidFill>
              </a:rPr>
              <a:t>Quantitative </a:t>
            </a:r>
            <a:r>
              <a:rPr lang="en-US" sz="2000" dirty="0" smtClean="0">
                <a:solidFill>
                  <a:prstClr val="black"/>
                </a:solidFill>
              </a:rPr>
              <a:t>generalization of </a:t>
            </a:r>
            <a:r>
              <a:rPr lang="en-US" sz="2000" b="1" dirty="0" smtClean="0">
                <a:solidFill>
                  <a:prstClr val="black"/>
                </a:solidFill>
              </a:rPr>
              <a:t>unpredictability</a:t>
            </a:r>
          </a:p>
          <a:p>
            <a:pPr marL="594360" lvl="2" indent="-320040">
              <a:buClr>
                <a:srgbClr val="DA1F28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black"/>
                </a:solidFill>
              </a:rPr>
              <a:t>For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k=n,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same as pseudorandmness [BM, Yao, GGM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</a:p>
          <a:p>
            <a:pPr marL="594360" lvl="2" indent="-320040">
              <a:buClr>
                <a:srgbClr val="DA1F28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black"/>
                </a:solidFill>
              </a:rPr>
              <a:t>Generalizes to blocks and to min </a:t>
            </a:r>
            <a:r>
              <a:rPr lang="en-US" sz="2000" dirty="0" smtClean="0">
                <a:solidFill>
                  <a:prstClr val="black"/>
                </a:solidFill>
              </a:rPr>
              <a:t>entropy</a:t>
            </a:r>
            <a:endParaRPr lang="en-US" sz="2000" dirty="0" smtClean="0"/>
          </a:p>
          <a:p>
            <a:pPr marL="320040" lvl="1" indent="-320040"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20040" lvl="1" indent="-320040"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20040" lvl="1" indent="-320040"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94360" lvl="2" indent="-320040">
              <a:spcBef>
                <a:spcPts val="0"/>
              </a:spcBef>
              <a:buSzPct val="60000"/>
              <a:buNone/>
            </a:pPr>
            <a:endParaRPr lang="en-US" sz="2000" dirty="0" smtClean="0">
              <a:latin typeface="Tw Cen MT" pitchFamily="34" charset="0"/>
            </a:endParaRP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endParaRPr lang="en-US" sz="1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Next-Bit Pseudoentropy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18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056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04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152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248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96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344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56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04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52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  <a:r>
              <a:rPr lang="en-US" sz="2000" baseline="-25000" dirty="0" smtClean="0">
                <a:solidFill>
                  <a:schemeClr val="tx1"/>
                </a:solidFill>
              </a:rPr>
              <a:t>3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248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296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34400" y="318135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X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324600" y="1885950"/>
            <a:ext cx="2590800" cy="1021556"/>
          </a:xfrm>
          <a:prstGeom prst="wedgeRoundRectCallout">
            <a:avLst>
              <a:gd name="adj1" fmla="val -24529"/>
              <a:gd name="adj2" fmla="val 4916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36000" bIns="0" rtlCol="0" anchor="ctr">
            <a:noAutofit/>
          </a:bodyPr>
          <a:lstStyle/>
          <a:p>
            <a:pPr marL="594360" lvl="2" indent="-320040">
              <a:buClr>
                <a:srgbClr val="DA1F28"/>
              </a:buClr>
              <a:buSzPct val="60000"/>
            </a:pPr>
            <a:r>
              <a:rPr lang="en-US" sz="2000" dirty="0" smtClean="0"/>
              <a:t>Pr[P(X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…X</a:t>
            </a:r>
            <a:r>
              <a:rPr lang="en-US" sz="1600" baseline="-25000" dirty="0" smtClean="0"/>
              <a:t>i-1</a:t>
            </a:r>
            <a:r>
              <a:rPr lang="en-US" sz="2000" dirty="0" smtClean="0"/>
              <a:t>)=X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)]</a:t>
            </a:r>
          </a:p>
          <a:p>
            <a:pPr marL="594360" lvl="2" indent="-320040">
              <a:buClr>
                <a:srgbClr val="DA1F28"/>
              </a:buClr>
              <a:buSzPct val="60000"/>
            </a:pPr>
            <a:r>
              <a:rPr lang="en-US" sz="2000" dirty="0" smtClean="0"/>
              <a:t> ≈ Pr[P(X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…X</a:t>
            </a:r>
            <a:r>
              <a:rPr lang="en-US" sz="1600" baseline="-25000" dirty="0" smtClean="0"/>
              <a:t>i-1</a:t>
            </a:r>
            <a:r>
              <a:rPr lang="en-US" sz="2000" dirty="0" smtClean="0"/>
              <a:t>)=Y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)]</a:t>
            </a:r>
          </a:p>
          <a:p>
            <a:pPr marL="594360" lvl="2" indent="-320040">
              <a:buClr>
                <a:srgbClr val="DA1F28"/>
              </a:buClr>
              <a:buSzPct val="60000"/>
            </a:pPr>
            <a:r>
              <a:rPr lang="en-US" sz="2000" dirty="0" smtClean="0"/>
              <a:t> = “small”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 animBg="1"/>
      <p:bldP spid="35" grpId="0" animBg="1"/>
      <p:bldP spid="2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28750"/>
            <a:ext cx="8534400" cy="3581400"/>
          </a:xfrm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Claim: 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nb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sz="2400" dirty="0" smtClean="0"/>
              <a:t>has next-block pseudoentropy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n +|h|+ 1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Proof: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X = 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nb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 =</a:t>
            </a:r>
            <a:endParaRPr lang="en-US" sz="4000" dirty="0" smtClean="0"/>
          </a:p>
          <a:p>
            <a:pPr lvl="1">
              <a:buNone/>
            </a:pPr>
            <a:endParaRPr lang="en-US" sz="1800" dirty="0" smtClean="0">
              <a:solidFill>
                <a:srgbClr val="00B050"/>
              </a:solidFill>
              <a:latin typeface="Tw Cen MT" pitchFamily="34" charset="0"/>
              <a:sym typeface="Symbol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  <a:sym typeface="Symbol"/>
              </a:rPr>
              <a:t>Y </a:t>
            </a:r>
            <a:r>
              <a:rPr lang="en-US" sz="2000" dirty="0" smtClean="0"/>
              <a:t>obtained from </a:t>
            </a:r>
            <a:r>
              <a:rPr lang="en-US" sz="2000" dirty="0" smtClean="0">
                <a:solidFill>
                  <a:srgbClr val="00B050"/>
                </a:solidFill>
                <a:latin typeface="Tw Cen MT"/>
              </a:rPr>
              <a:t>X</a:t>
            </a:r>
            <a:r>
              <a:rPr lang="en-US" sz="2000" dirty="0" smtClean="0"/>
              <a:t> by replacing </a:t>
            </a:r>
            <a:r>
              <a:rPr lang="en-US" sz="16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  <a:latin typeface="Tw Cen MT"/>
              </a:rPr>
              <a:t>h(x)</a:t>
            </a:r>
            <a:r>
              <a:rPr lang="en-US" sz="2000" baseline="-25000" dirty="0" smtClean="0">
                <a:solidFill>
                  <a:srgbClr val="00B050"/>
                </a:solidFill>
                <a:latin typeface="Tw Cen MT"/>
              </a:rPr>
              <a:t>d(x)+1</a:t>
            </a:r>
            <a:r>
              <a:rPr lang="en-US" sz="2000" baseline="-25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with a </a:t>
            </a:r>
            <a:r>
              <a:rPr lang="en-US" sz="2000" u="sng" dirty="0" smtClean="0"/>
              <a:t>uniform</a:t>
            </a:r>
            <a:r>
              <a:rPr lang="en-US" sz="2000" dirty="0" smtClean="0"/>
              <a:t> bit</a:t>
            </a:r>
            <a:endParaRPr lang="en-US" sz="1500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Advantages</a:t>
            </a:r>
            <a:r>
              <a:rPr lang="en-US" sz="2400" dirty="0" smtClean="0"/>
              <a:t>:  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sym typeface="Symbol"/>
              </a:rPr>
              <a:t>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= output next-block pseudoentropy </a:t>
            </a:r>
            <a:r>
              <a:rPr lang="en-US" sz="2000" dirty="0" smtClean="0">
                <a:solidFill>
                  <a:srgbClr val="00B050"/>
                </a:solidFill>
              </a:rPr>
              <a:t>–</a:t>
            </a:r>
            <a:r>
              <a:rPr lang="en-US" sz="2000" dirty="0" smtClean="0"/>
              <a:t> output (real) entropy </a:t>
            </a:r>
            <a:r>
              <a:rPr lang="en-US" sz="2000" dirty="0" smtClean="0">
                <a:solidFill>
                  <a:srgbClr val="00B050"/>
                </a:solidFill>
              </a:rPr>
              <a:t>= 1</a:t>
            </a:r>
            <a:endParaRPr lang="en-US" sz="20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 lvl="1"/>
            <a:r>
              <a:rPr lang="en-US" sz="2000" dirty="0" smtClean="0"/>
              <a:t>Output next-block pseudoentropy  </a:t>
            </a:r>
            <a:r>
              <a:rPr lang="en-US" sz="2000" dirty="0" smtClean="0">
                <a:solidFill>
                  <a:srgbClr val="00B050"/>
                </a:solidFill>
              </a:rPr>
              <a:t>&gt;</a:t>
            </a:r>
            <a:r>
              <a:rPr lang="en-US" sz="2000" dirty="0" smtClean="0"/>
              <a:t> input entropy</a:t>
            </a:r>
          </a:p>
          <a:p>
            <a:pPr lvl="1"/>
            <a:r>
              <a:rPr lang="en-US" sz="2000" dirty="0" smtClean="0"/>
              <a:t>Pseudoentropy bound is known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838200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Next-Block Pseudoentropy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19</a:t>
            </a:fld>
            <a:endParaRPr lang="en-US" dirty="0"/>
          </a:p>
        </p:txBody>
      </p:sp>
      <p:grpSp>
        <p:nvGrpSpPr>
          <p:cNvPr id="5" name="Group 18"/>
          <p:cNvGrpSpPr/>
          <p:nvPr/>
        </p:nvGrpSpPr>
        <p:grpSpPr>
          <a:xfrm>
            <a:off x="2133599" y="2266950"/>
            <a:ext cx="5105400" cy="312104"/>
            <a:chOff x="3505200" y="1733550"/>
            <a:chExt cx="5105400" cy="304800"/>
          </a:xfrm>
        </p:grpSpPr>
        <p:sp>
          <p:nvSpPr>
            <p:cNvPr id="12" name="Rectangle 11"/>
            <p:cNvSpPr/>
            <p:nvPr/>
          </p:nvSpPr>
          <p:spPr>
            <a:xfrm>
              <a:off x="3505200" y="1733550"/>
              <a:ext cx="1474893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 pitchFamily="34" charset="0"/>
                </a:rPr>
                <a:t>f(x)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80093" y="1733550"/>
              <a:ext cx="1304713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 pitchFamily="34" charset="0"/>
                </a:rPr>
                <a:t>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84807" y="1733550"/>
              <a:ext cx="2325793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w Cen MT" pitchFamily="34" charset="0"/>
                </a:rPr>
                <a:t>h(x)</a:t>
              </a:r>
              <a:endParaRPr lang="en-US" baseline="-25000" dirty="0" smtClean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019800" y="2266950"/>
            <a:ext cx="304800" cy="312104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6019799" y="2647949"/>
            <a:ext cx="3124201" cy="445536"/>
            <a:chOff x="6271259" y="3638547"/>
            <a:chExt cx="3124201" cy="435109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6313895" y="3595911"/>
              <a:ext cx="219530" cy="304801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00800" y="3712967"/>
              <a:ext cx="2994660" cy="36068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looks uniform to online observer </a:t>
              </a:r>
              <a:endParaRPr lang="en-US" sz="1600" u="sng" dirty="0" smtClean="0">
                <a:latin typeface="Arial Narrow" pitchFamily="34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2133600" y="2266950"/>
            <a:ext cx="3886200" cy="312104"/>
            <a:chOff x="3505201" y="1733550"/>
            <a:chExt cx="3886200" cy="304800"/>
          </a:xfrm>
          <a:solidFill>
            <a:srgbClr val="00B0F0">
              <a:alpha val="50196"/>
            </a:srgbClr>
          </a:solidFill>
        </p:grpSpPr>
        <p:sp>
          <p:nvSpPr>
            <p:cNvPr id="26" name="Rectangle 25"/>
            <p:cNvSpPr/>
            <p:nvPr/>
          </p:nvSpPr>
          <p:spPr>
            <a:xfrm>
              <a:off x="3505201" y="1733550"/>
              <a:ext cx="8382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rgbClr val="00B0F0"/>
                </a:solidFill>
                <a:latin typeface="Tw Cen M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80093" y="1733550"/>
              <a:ext cx="1304713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rgbClr val="00B0F0"/>
                </a:solidFill>
                <a:latin typeface="Tw Cen M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84807" y="1733550"/>
              <a:ext cx="1106594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 smtClean="0">
                <a:solidFill>
                  <a:srgbClr val="00B0F0"/>
                </a:solidFill>
                <a:latin typeface="Tw Cen MT" pitchFamily="34" charset="0"/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2209798" y="2627479"/>
            <a:ext cx="3733803" cy="466002"/>
            <a:chOff x="2491852" y="2110773"/>
            <a:chExt cx="3343701" cy="422344"/>
          </a:xfrm>
        </p:grpSpPr>
        <p:sp>
          <p:nvSpPr>
            <p:cNvPr id="21" name="Left Brace 20"/>
            <p:cNvSpPr/>
            <p:nvPr/>
          </p:nvSpPr>
          <p:spPr>
            <a:xfrm rot="16200000">
              <a:off x="4025581" y="577044"/>
              <a:ext cx="276244" cy="3343701"/>
            </a:xfrm>
            <a:prstGeom prst="leftBrace">
              <a:avLst>
                <a:gd name="adj1" fmla="val 8333"/>
                <a:gd name="adj2" fmla="val 33696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47196" y="2198386"/>
              <a:ext cx="1995723" cy="33473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  </a:t>
              </a:r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>n+|h| </a:t>
              </a:r>
              <a:r>
                <a:rPr lang="en-US" dirty="0" smtClean="0"/>
                <a:t>bits of </a:t>
              </a:r>
              <a:r>
                <a:rPr lang="en-US" u="sng" dirty="0" smtClean="0"/>
                <a:t>entropy</a:t>
              </a:r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4953002" y="1897034"/>
            <a:ext cx="2763893" cy="350362"/>
            <a:chOff x="5980354" y="3556082"/>
            <a:chExt cx="3332929" cy="303289"/>
          </a:xfrm>
        </p:grpSpPr>
        <p:sp>
          <p:nvSpPr>
            <p:cNvPr id="25" name="Left Brace 24"/>
            <p:cNvSpPr/>
            <p:nvPr/>
          </p:nvSpPr>
          <p:spPr>
            <a:xfrm rot="5400000">
              <a:off x="6545911" y="3178813"/>
              <a:ext cx="115001" cy="1246116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70083" y="3556082"/>
              <a:ext cx="2743200" cy="2664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d(x)=log|</a:t>
              </a:r>
              <a:r>
                <a:rPr lang="en-US" sz="1400" dirty="0" smtClean="0">
                  <a:solidFill>
                    <a:srgbClr val="00B050"/>
                  </a:solidFill>
                  <a:latin typeface="Tw Cen MT" pitchFamily="34" charset="0"/>
                </a:rPr>
                <a:t>f</a:t>
              </a:r>
              <a:r>
                <a:rPr lang="en-US" sz="1400" baseline="30000" dirty="0" smtClean="0">
                  <a:solidFill>
                    <a:srgbClr val="00B050"/>
                  </a:solidFill>
                  <a:latin typeface="Tw Cen MT" pitchFamily="34" charset="0"/>
                </a:rPr>
                <a:t>-1</a:t>
              </a:r>
              <a:r>
                <a:rPr lang="en-US" sz="1400" dirty="0" smtClean="0">
                  <a:solidFill>
                    <a:srgbClr val="00B050"/>
                  </a:solidFill>
                </a:rPr>
                <a:t>(f(x))|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09" t="9905" r="6415" b="58095"/>
          <a:stretch>
            <a:fillRect/>
          </a:stretch>
        </p:blipFill>
        <p:spPr bwMode="auto">
          <a:xfrm>
            <a:off x="4114800" y="165735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504950"/>
            <a:ext cx="81534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Rich array of </a:t>
            </a:r>
            <a:br>
              <a:rPr lang="en-US" dirty="0" smtClean="0"/>
            </a:br>
            <a:r>
              <a:rPr lang="en-US" dirty="0" smtClean="0"/>
              <a:t>applications and </a:t>
            </a:r>
            <a:br>
              <a:rPr lang="en-US" dirty="0" smtClean="0"/>
            </a:br>
            <a:r>
              <a:rPr lang="en-US" dirty="0" smtClean="0"/>
              <a:t>powerful </a:t>
            </a:r>
            <a:br>
              <a:rPr lang="en-US" dirty="0" smtClean="0"/>
            </a:br>
            <a:r>
              <a:rPr lang="en-US" dirty="0" smtClean="0"/>
              <a:t>implementations.</a:t>
            </a:r>
          </a:p>
          <a:p>
            <a:r>
              <a:rPr lang="en-US" dirty="0" smtClean="0"/>
              <a:t>In some cases (</a:t>
            </a:r>
            <a:r>
              <a:rPr lang="en-US" dirty="0" err="1" smtClean="0"/>
              <a:t>e.g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Zero-Knowledge), </a:t>
            </a:r>
            <a:br>
              <a:rPr lang="en-US" dirty="0" smtClean="0"/>
            </a:br>
            <a:r>
              <a:rPr lang="en-US" dirty="0" smtClean="0"/>
              <a:t>more than we would </a:t>
            </a:r>
            <a:br>
              <a:rPr lang="en-US" dirty="0" smtClean="0"/>
            </a:br>
            <a:r>
              <a:rPr lang="en-US" dirty="0" smtClean="0"/>
              <a:t>have dared to ask for.</a:t>
            </a:r>
            <a:endParaRPr lang="en-US" dirty="0"/>
          </a:p>
        </p:txBody>
      </p:sp>
      <p:pic>
        <p:nvPicPr>
          <p:cNvPr id="6" name="Picture 2" descr="C:\Users\iftach\Documents\MyPapers\Others\Presentations\Picture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1660" y="2459831"/>
            <a:ext cx="4382441" cy="201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Shorter 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352719"/>
            <a:ext cx="8991600" cy="3790781"/>
          </a:xfrm>
        </p:spPr>
        <p:txBody>
          <a:bodyPr bIns="0"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Cannot simply split 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</a:rPr>
              <a:t>h</a:t>
            </a: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 into pairs-wise </a:t>
            </a:r>
            <a:r>
              <a:rPr lang="en-US" sz="2800" dirty="0" err="1" smtClean="0">
                <a:solidFill>
                  <a:schemeClr val="tx2"/>
                </a:solidFill>
                <a:latin typeface="Tw Cen MT" pitchFamily="34" charset="0"/>
              </a:rPr>
              <a:t>ind</a:t>
            </a: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. hash + hard core bit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Hence, naïve implementation requires 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</a:rPr>
              <a:t>|h|</a:t>
            </a:r>
            <a:r>
              <a:rPr lang="en-US" sz="2800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O(n</a:t>
            </a:r>
            <a:r>
              <a:rPr lang="en-US" sz="2800" baseline="30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800" dirty="0" smtClean="0">
                <a:latin typeface="Tw Cen MT" pitchFamily="34" charset="0"/>
              </a:rPr>
              <a:t>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sz="2800" dirty="0" smtClean="0">
                <a:latin typeface="Tw Cen MT" pitchFamily="34" charset="0"/>
              </a:rPr>
              <a:t>Does not effect the overall complexity  </a:t>
            </a:r>
          </a:p>
          <a:p>
            <a:pPr>
              <a:buNone/>
            </a:pPr>
            <a:r>
              <a:rPr lang="en-US" sz="2800" dirty="0" smtClean="0">
                <a:latin typeface="Tw Cen MT" pitchFamily="34" charset="0"/>
              </a:rPr>
              <a:t>Better codes achieve 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</a:rPr>
              <a:t>|h|</a:t>
            </a:r>
            <a:r>
              <a:rPr lang="en-US" sz="2800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O(n</a:t>
            </a:r>
            <a:r>
              <a:rPr lang="en-US" sz="28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30" y="1346970"/>
            <a:ext cx="10427784" cy="2465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Next-Block Pseudoentropy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PRG</a:t>
            </a:r>
            <a:endParaRPr lang="en-US" dirty="0"/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ltGray">
          <a:xfrm rot="5400000">
            <a:off x="4094282" y="2135068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…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1371600" y="1428750"/>
            <a:ext cx="6172200" cy="304800"/>
            <a:chOff x="990600" y="2419350"/>
            <a:chExt cx="6172200" cy="304800"/>
          </a:xfrm>
        </p:grpSpPr>
        <p:sp>
          <p:nvSpPr>
            <p:cNvPr id="57" name="Rectangle 56"/>
            <p:cNvSpPr/>
            <p:nvPr/>
          </p:nvSpPr>
          <p:spPr>
            <a:xfrm>
              <a:off x="990600" y="2419350"/>
              <a:ext cx="1981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f(x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w Cen MT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2419350"/>
              <a:ext cx="1752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724400" y="2419350"/>
              <a:ext cx="2438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    h(</a:t>
              </a:r>
              <a:r>
                <a:rPr lang="en-US" sz="2000" dirty="0" smtClean="0">
                  <a:solidFill>
                    <a:schemeClr val="tx1"/>
                  </a:solidFill>
                </a:rPr>
                <a:t>x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Tw Cen MT"/>
                </a:rPr>
                <a:t>)</a:t>
              </a:r>
              <a:endParaRPr lang="en-US" sz="2000" baseline="-25000" dirty="0" smtClean="0">
                <a:solidFill>
                  <a:schemeClr val="tx1"/>
                </a:solidFill>
                <a:latin typeface="Tw Cen M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71800" y="2419350"/>
              <a:ext cx="17526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2419350"/>
              <a:ext cx="14478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724400" y="2419350"/>
              <a:ext cx="609600" cy="304800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21</a:t>
            </a:fld>
            <a:endParaRPr lang="en-US"/>
          </a:p>
        </p:txBody>
      </p:sp>
      <p:grpSp>
        <p:nvGrpSpPr>
          <p:cNvPr id="6" name="Group 82"/>
          <p:cNvGrpSpPr/>
          <p:nvPr/>
        </p:nvGrpSpPr>
        <p:grpSpPr>
          <a:xfrm>
            <a:off x="1371600" y="1790698"/>
            <a:ext cx="7238999" cy="628712"/>
            <a:chOff x="990600" y="3562350"/>
            <a:chExt cx="5568461" cy="544242"/>
          </a:xfrm>
        </p:grpSpPr>
        <p:sp>
          <p:nvSpPr>
            <p:cNvPr id="84" name="Left Brace 83"/>
            <p:cNvSpPr/>
            <p:nvPr/>
          </p:nvSpPr>
          <p:spPr>
            <a:xfrm rot="16200000">
              <a:off x="3212123" y="1340827"/>
              <a:ext cx="304802" cy="4747848"/>
            </a:xfrm>
            <a:prstGeom prst="leftBrace">
              <a:avLst>
                <a:gd name="adj1" fmla="val 8333"/>
                <a:gd name="adj2" fmla="val 34416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573215" y="3760238"/>
              <a:ext cx="3985846" cy="3463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  n+|h|+ 1  </a:t>
              </a:r>
              <a:r>
                <a:rPr lang="en-US" sz="2000" dirty="0" smtClean="0"/>
                <a:t>bits of next-block pseudoentropy</a:t>
              </a:r>
              <a:endParaRPr lang="en-US" sz="2000" u="sng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715000" y="1428750"/>
            <a:ext cx="533400" cy="304800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44"/>
          <p:cNvGrpSpPr/>
          <p:nvPr/>
        </p:nvGrpSpPr>
        <p:grpSpPr>
          <a:xfrm>
            <a:off x="1371600" y="1809750"/>
            <a:ext cx="6172200" cy="304800"/>
            <a:chOff x="381000" y="1733550"/>
            <a:chExt cx="6172200" cy="304800"/>
          </a:xfrm>
        </p:grpSpPr>
        <p:grpSp>
          <p:nvGrpSpPr>
            <p:cNvPr id="8" name="Group 64"/>
            <p:cNvGrpSpPr/>
            <p:nvPr/>
          </p:nvGrpSpPr>
          <p:grpSpPr>
            <a:xfrm>
              <a:off x="381000" y="1733550"/>
              <a:ext cx="6172200" cy="304800"/>
              <a:chOff x="990600" y="2419350"/>
              <a:chExt cx="6172200" cy="3048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90600" y="2419350"/>
                <a:ext cx="19812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w Cen MT"/>
                  </a:rPr>
                  <a:t>f(x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w Cen MT"/>
                  </a:rPr>
                  <a:t>2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971800" y="2419350"/>
                <a:ext cx="17526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724400" y="2419350"/>
                <a:ext cx="2438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w Cen MT"/>
                  </a:rPr>
                  <a:t>    h(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w Cen MT"/>
                  </a:rPr>
                  <a:t>)</a:t>
                </a:r>
                <a:endParaRPr lang="en-US" sz="2000" baseline="-25000" dirty="0" smtClean="0">
                  <a:solidFill>
                    <a:schemeClr val="tx1"/>
                  </a:solidFill>
                  <a:latin typeface="Tw Cen M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2419350"/>
                <a:ext cx="1752600" cy="304800"/>
              </a:xfrm>
              <a:prstGeom prst="rect">
                <a:avLst/>
              </a:prstGeom>
              <a:solidFill>
                <a:srgbClr val="00B0F0">
                  <a:alpha val="6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90600" y="2419350"/>
                <a:ext cx="533400" cy="304800"/>
              </a:xfrm>
              <a:prstGeom prst="rect">
                <a:avLst/>
              </a:prstGeom>
              <a:solidFill>
                <a:srgbClr val="00B0F0">
                  <a:alpha val="6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724400" y="2419350"/>
                <a:ext cx="1447800" cy="304800"/>
              </a:xfrm>
              <a:prstGeom prst="rect">
                <a:avLst/>
              </a:prstGeom>
              <a:solidFill>
                <a:srgbClr val="00B0F0">
                  <a:alpha val="6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562600" y="1733550"/>
              <a:ext cx="533400" cy="304800"/>
            </a:xfrm>
            <a:prstGeom prst="rect">
              <a:avLst/>
            </a:prstGeom>
            <a:solidFill>
              <a:srgbClr val="FFFF0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46"/>
          <p:cNvGrpSpPr/>
          <p:nvPr/>
        </p:nvGrpSpPr>
        <p:grpSpPr>
          <a:xfrm>
            <a:off x="1371600" y="2495550"/>
            <a:ext cx="6172200" cy="304800"/>
            <a:chOff x="381000" y="2419350"/>
            <a:chExt cx="6172200" cy="304800"/>
          </a:xfrm>
        </p:grpSpPr>
        <p:grpSp>
          <p:nvGrpSpPr>
            <p:cNvPr id="10" name="Group 71"/>
            <p:cNvGrpSpPr/>
            <p:nvPr/>
          </p:nvGrpSpPr>
          <p:grpSpPr>
            <a:xfrm>
              <a:off x="381000" y="2419350"/>
              <a:ext cx="6172200" cy="304800"/>
              <a:chOff x="990600" y="2419350"/>
              <a:chExt cx="6172200" cy="3048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990600" y="2419350"/>
                <a:ext cx="19812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w Cen MT"/>
                  </a:rPr>
                  <a:t>f(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w Cen MT"/>
                  </a:rPr>
                  <a:t>x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  <a:latin typeface="Tw Cen MT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971800" y="2419350"/>
                <a:ext cx="17526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724400" y="2419350"/>
                <a:ext cx="2438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w Cen MT"/>
                  </a:rPr>
                  <a:t>    h(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w Cen MT"/>
                  </a:rPr>
                  <a:t>)</a:t>
                </a:r>
                <a:endParaRPr lang="en-US" sz="2000" baseline="-25000" dirty="0" smtClean="0">
                  <a:solidFill>
                    <a:schemeClr val="tx1"/>
                  </a:solidFill>
                  <a:latin typeface="Tw Cen MT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971800" y="2419350"/>
                <a:ext cx="1752600" cy="304800"/>
              </a:xfrm>
              <a:prstGeom prst="rect">
                <a:avLst/>
              </a:prstGeom>
              <a:solidFill>
                <a:srgbClr val="00B0F0">
                  <a:alpha val="6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90600" y="2419350"/>
                <a:ext cx="838200" cy="304800"/>
              </a:xfrm>
              <a:prstGeom prst="rect">
                <a:avLst/>
              </a:prstGeom>
              <a:solidFill>
                <a:srgbClr val="00B0F0">
                  <a:alpha val="6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724400" y="2419350"/>
                <a:ext cx="990600" cy="304800"/>
              </a:xfrm>
              <a:prstGeom prst="rect">
                <a:avLst/>
              </a:prstGeom>
              <a:solidFill>
                <a:srgbClr val="00B0F0">
                  <a:alpha val="6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105400" y="2419350"/>
              <a:ext cx="533400" cy="304800"/>
            </a:xfrm>
            <a:prstGeom prst="rect">
              <a:avLst/>
            </a:prstGeom>
            <a:solidFill>
              <a:srgbClr val="FFFF0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249555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/>
              </a:rPr>
              <a:t>G</a:t>
            </a:r>
            <a:r>
              <a:rPr lang="en-US" baseline="-25000" dirty="0" err="1" smtClean="0">
                <a:latin typeface="Tw Cen MT" pitchFamily="34" charset="0"/>
              </a:rPr>
              <a:t>nb</a:t>
            </a:r>
            <a:r>
              <a:rPr lang="en-US" dirty="0" smtClean="0">
                <a:latin typeface="Tw Cen MT"/>
              </a:rPr>
              <a:t>(</a:t>
            </a:r>
            <a:r>
              <a:rPr lang="en-US" dirty="0" err="1" smtClean="0">
                <a:latin typeface="Tw Cen MT"/>
              </a:rPr>
              <a:t>x</a:t>
            </a:r>
            <a:r>
              <a:rPr lang="en-US" baseline="-25000" dirty="0" err="1" smtClean="0"/>
              <a:t>t</a:t>
            </a:r>
            <a:r>
              <a:rPr lang="en-US" dirty="0" err="1" smtClean="0">
                <a:latin typeface="Tw Cen MT"/>
              </a:rPr>
              <a:t>,h</a:t>
            </a:r>
            <a:r>
              <a:rPr lang="en-US" baseline="-25000" dirty="0" err="1" smtClean="0">
                <a:latin typeface="Tw Cen MT"/>
              </a:rPr>
              <a:t>t</a:t>
            </a:r>
            <a:r>
              <a:rPr lang="en-US" dirty="0" smtClean="0"/>
              <a:t>)=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180975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/>
              </a:rPr>
              <a:t>G</a:t>
            </a:r>
            <a:r>
              <a:rPr lang="en-US" baseline="-25000" dirty="0" err="1" smtClean="0">
                <a:latin typeface="Tw Cen MT" pitchFamily="34" charset="0"/>
              </a:rPr>
              <a:t>nb</a:t>
            </a:r>
            <a:r>
              <a:rPr lang="en-US" dirty="0" smtClean="0">
                <a:latin typeface="Tw Cen MT"/>
              </a:rPr>
              <a:t>(x</a:t>
            </a:r>
            <a:r>
              <a:rPr lang="en-US" baseline="-25000" dirty="0" smtClean="0"/>
              <a:t>2</a:t>
            </a:r>
            <a:r>
              <a:rPr lang="en-US" dirty="0" smtClean="0">
                <a:latin typeface="Tw Cen MT"/>
              </a:rPr>
              <a:t>,h</a:t>
            </a:r>
            <a:r>
              <a:rPr lang="en-US" baseline="-25000" dirty="0" smtClean="0">
                <a:latin typeface="Tw Cen MT"/>
              </a:rPr>
              <a:t>2</a:t>
            </a:r>
            <a:r>
              <a:rPr lang="en-US" dirty="0" smtClean="0"/>
              <a:t>)=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142875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/>
              </a:rPr>
              <a:t>G</a:t>
            </a:r>
            <a:r>
              <a:rPr lang="en-US" baseline="-25000" dirty="0" err="1" smtClean="0">
                <a:latin typeface="Tw Cen MT" pitchFamily="34" charset="0"/>
              </a:rPr>
              <a:t>nb</a:t>
            </a:r>
            <a:r>
              <a:rPr lang="en-US" dirty="0" smtClean="0">
                <a:latin typeface="Tw Cen MT"/>
              </a:rPr>
              <a:t>(x</a:t>
            </a:r>
            <a:r>
              <a:rPr lang="en-US" baseline="-25000" dirty="0" smtClean="0"/>
              <a:t>1</a:t>
            </a:r>
            <a:r>
              <a:rPr lang="en-US" dirty="0" smtClean="0">
                <a:latin typeface="Tw Cen MT"/>
              </a:rPr>
              <a:t>,h</a:t>
            </a:r>
            <a:r>
              <a:rPr lang="en-US" baseline="-25000" dirty="0" smtClean="0">
                <a:latin typeface="Tw Cen MT"/>
              </a:rPr>
              <a:t>1</a:t>
            </a:r>
            <a:r>
              <a:rPr lang="en-US" dirty="0" smtClean="0"/>
              <a:t>)=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219200" y="3486150"/>
            <a:ext cx="6400800" cy="381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/>
              </a:rPr>
              <a:t>G(x</a:t>
            </a:r>
            <a:r>
              <a:rPr lang="en-US" sz="2000" baseline="-25000" dirty="0" smtClean="0">
                <a:solidFill>
                  <a:schemeClr val="tx1"/>
                </a:solidFill>
                <a:latin typeface="Tw Cen MT"/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,h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…,</a:t>
            </a:r>
            <a:r>
              <a:rPr lang="en-US" sz="2000" dirty="0" err="1" smtClean="0">
                <a:solidFill>
                  <a:schemeClr val="tx1"/>
                </a:solidFill>
              </a:rPr>
              <a:t>x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</a:rPr>
              <a:t>,h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800350"/>
            <a:ext cx="8915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/>
              <a:t>[BM, Yao, GGM]: Distinguisher for </a:t>
            </a:r>
            <a:r>
              <a:rPr lang="en-US" sz="2000" dirty="0" smtClean="0">
                <a:solidFill>
                  <a:srgbClr val="00B050"/>
                </a:solidFill>
              </a:rPr>
              <a:t>G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 smtClean="0"/>
              <a:t>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sz="2000" dirty="0" smtClean="0"/>
              <a:t> next-bit predictor for </a:t>
            </a:r>
            <a:r>
              <a:rPr lang="en-US" sz="2000" dirty="0" smtClean="0">
                <a:solidFill>
                  <a:srgbClr val="00B050"/>
                </a:solidFill>
              </a:rPr>
              <a:t>G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sz="2000" dirty="0" smtClean="0">
                <a:latin typeface="cmsy10"/>
              </a:rPr>
              <a:t> </a:t>
            </a:r>
            <a:r>
              <a:rPr lang="en-US" sz="2000" dirty="0" smtClean="0"/>
              <a:t>(hybrid) next-bit predictor for </a:t>
            </a:r>
            <a:r>
              <a:rPr lang="en-US" sz="2000" dirty="0" err="1" smtClean="0">
                <a:solidFill>
                  <a:srgbClr val="00B050"/>
                </a:solidFill>
                <a:latin typeface="Tw Cen MT"/>
              </a:rPr>
              <a:t>G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/>
              </a:rPr>
              <a:t>nb</a:t>
            </a:r>
            <a:endParaRPr lang="en-US" sz="2000" baseline="-25000" dirty="0" smtClean="0">
              <a:solidFill>
                <a:srgbClr val="00B050"/>
              </a:solidFill>
              <a:latin typeface="Tw Cen MT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000" baseline="-25000" dirty="0" smtClean="0">
                <a:solidFill>
                  <a:srgbClr val="00B050"/>
                </a:solidFill>
                <a:latin typeface="Tw Cen MT"/>
              </a:rPr>
              <a:t>        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sz="2000" dirty="0" smtClean="0">
                <a:latin typeface="cmsy1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nb</a:t>
            </a:r>
            <a:r>
              <a:rPr lang="en-US" sz="2000" baseline="-25000" dirty="0" smtClean="0">
                <a:solidFill>
                  <a:srgbClr val="00B050"/>
                </a:solidFill>
              </a:rPr>
              <a:t>  </a:t>
            </a:r>
            <a:r>
              <a:rPr lang="en-US" sz="2000" dirty="0" smtClean="0"/>
              <a:t>does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have high next-bit pseudoentropy </a:t>
            </a:r>
          </a:p>
          <a:p>
            <a:pPr>
              <a:defRPr/>
            </a:pPr>
            <a:r>
              <a:rPr lang="en-US" sz="2000" dirty="0" smtClean="0"/>
              <a:t>Seed length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O(n</a:t>
            </a:r>
            <a:r>
              <a:rPr lang="en-US" sz="2000" baseline="30000" dirty="0" smtClean="0">
                <a:solidFill>
                  <a:srgbClr val="00B050"/>
                </a:solidFill>
                <a:latin typeface="Tw Cen MT" pitchFamily="34" charset="0"/>
              </a:rPr>
              <a:t>3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000" dirty="0" smtClean="0"/>
              <a:t>,  </a:t>
            </a:r>
            <a:r>
              <a:rPr lang="en-US" sz="2000" dirty="0" smtClean="0">
                <a:solidFill>
                  <a:srgbClr val="FF0000"/>
                </a:solidFill>
              </a:rPr>
              <a:t>but</a:t>
            </a:r>
            <a:r>
              <a:rPr lang="en-US" sz="2000" dirty="0" smtClean="0"/>
              <a:t> construction is (highly) </a:t>
            </a:r>
            <a:r>
              <a:rPr lang="en-US" sz="2000" u="sng" dirty="0" smtClean="0"/>
              <a:t>non-uniform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“Entropy equalization” </a:t>
            </a:r>
            <a:r>
              <a:rPr lang="en-US" sz="18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u="sng" dirty="0" smtClean="0">
                <a:solidFill>
                  <a:prstClr val="black"/>
                </a:solidFill>
              </a:rPr>
              <a:t>uniform</a:t>
            </a:r>
            <a:r>
              <a:rPr lang="en-US" sz="1800" dirty="0" smtClean="0">
                <a:solidFill>
                  <a:prstClr val="black"/>
                </a:solidFill>
              </a:rPr>
              <a:t> construction with seed length </a:t>
            </a:r>
            <a:r>
              <a:rPr lang="en-US" sz="1800" dirty="0" smtClean="0">
                <a:solidFill>
                  <a:srgbClr val="00B050"/>
                </a:solidFill>
                <a:latin typeface="Tw Cen MT" pitchFamily="34" charset="0"/>
              </a:rPr>
              <a:t>O(n</a:t>
            </a:r>
            <a:r>
              <a:rPr lang="en-US" sz="1800" baseline="30000" dirty="0" smtClean="0">
                <a:solidFill>
                  <a:srgbClr val="00B050"/>
                </a:solidFill>
                <a:latin typeface="Tw Cen MT" pitchFamily="34" charset="0"/>
              </a:rPr>
              <a:t>4</a:t>
            </a:r>
            <a:r>
              <a:rPr lang="en-US" sz="18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endParaRPr lang="en-US" sz="1700" dirty="0" smtClean="0"/>
          </a:p>
        </p:txBody>
      </p:sp>
      <p:grpSp>
        <p:nvGrpSpPr>
          <p:cNvPr id="3" name="Group 79"/>
          <p:cNvGrpSpPr/>
          <p:nvPr/>
        </p:nvGrpSpPr>
        <p:grpSpPr>
          <a:xfrm>
            <a:off x="1447800" y="2876550"/>
            <a:ext cx="7696200" cy="461665"/>
            <a:chOff x="381000" y="3333750"/>
            <a:chExt cx="7696200" cy="461665"/>
          </a:xfrm>
        </p:grpSpPr>
        <p:sp>
          <p:nvSpPr>
            <p:cNvPr id="54" name="Trapezoid 53"/>
            <p:cNvSpPr/>
            <p:nvPr/>
          </p:nvSpPr>
          <p:spPr>
            <a:xfrm rot="10800000">
              <a:off x="381000" y="3333750"/>
              <a:ext cx="381000" cy="457200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48400" y="333375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extractors                       </a:t>
              </a:r>
              <a:endParaRPr lang="en-US" sz="2400" dirty="0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914400" y="3333750"/>
              <a:ext cx="381000" cy="457200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ltGray">
            <a:xfrm>
              <a:off x="1981200" y="3333750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5486400" y="3333750"/>
              <a:ext cx="381000" cy="457200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1447800" y="1352550"/>
            <a:ext cx="5486400" cy="1484478"/>
            <a:chOff x="304800" y="1304289"/>
            <a:chExt cx="5486400" cy="1953261"/>
          </a:xfrm>
        </p:grpSpPr>
        <p:sp>
          <p:nvSpPr>
            <p:cNvPr id="36" name="Oval 35"/>
            <p:cNvSpPr/>
            <p:nvPr/>
          </p:nvSpPr>
          <p:spPr>
            <a:xfrm>
              <a:off x="304800" y="1304289"/>
              <a:ext cx="381000" cy="1905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1304289"/>
              <a:ext cx="381000" cy="1905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410200" y="1352550"/>
              <a:ext cx="381000" cy="1905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9173E-6 L -0.21319 -0.1101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0" grpId="0" animBg="1"/>
      <p:bldP spid="48" grpId="0"/>
      <p:bldP spid="48" grpId="1"/>
      <p:bldP spid="49" grpId="0"/>
      <p:bldP spid="49" grpId="1"/>
      <p:bldP spid="50" grpId="0"/>
      <p:bldP spid="51" grpId="0" animBg="1"/>
      <p:bldP spid="51" grpId="1" animBg="1"/>
      <p:bldP spid="8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Equalization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352719"/>
            <a:ext cx="8991600" cy="3790781"/>
          </a:xfrm>
        </p:spPr>
        <p:txBody>
          <a:bodyPr bIns="0">
            <a:noAutofit/>
          </a:bodyPr>
          <a:lstStyle/>
          <a:p>
            <a:pPr>
              <a:buNone/>
              <a:defRPr/>
            </a:pPr>
            <a:r>
              <a:rPr lang="en-US" sz="2400" b="1" dirty="0" smtClean="0"/>
              <a:t>Task:</a:t>
            </a:r>
            <a:r>
              <a:rPr lang="en-US" sz="2400" dirty="0" smtClean="0"/>
              <a:t> Given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X=(X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…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 pitchFamily="34" charset="0"/>
              </a:rPr>
              <a:t>n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/>
              <a:t> with next-block-entropy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k, </a:t>
            </a:r>
            <a:r>
              <a:rPr lang="en-US" sz="2400" dirty="0" smtClean="0"/>
              <a:t>construct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X’ =(X’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…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X’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 pitchFamily="34" charset="0"/>
              </a:rPr>
              <a:t>n</a:t>
            </a:r>
            <a:r>
              <a:rPr lang="en-US" sz="2000" baseline="-25000" dirty="0" smtClean="0">
                <a:solidFill>
                  <a:srgbClr val="00B050"/>
                </a:solidFill>
                <a:latin typeface="Tw Cen MT" pitchFamily="34" charset="0"/>
              </a:rPr>
              <a:t>’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 </a:t>
            </a:r>
            <a:r>
              <a:rPr lang="en-US" sz="2400" dirty="0" smtClean="0">
                <a:latin typeface="Tw Cen MT" pitchFamily="34" charset="0"/>
              </a:rPr>
              <a:t>for which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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Y’=(Y’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…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Y’</a:t>
            </a:r>
            <a:r>
              <a:rPr lang="en-US" sz="2000" baseline="-25000" dirty="0" err="1" smtClean="0">
                <a:solidFill>
                  <a:srgbClr val="00B050"/>
                </a:solidFill>
                <a:latin typeface="Tw Cen MT" pitchFamily="34" charset="0"/>
              </a:rPr>
              <a:t>n</a:t>
            </a:r>
            <a:r>
              <a:rPr lang="en-US" sz="2000" baseline="-25000" dirty="0" smtClean="0">
                <a:solidFill>
                  <a:srgbClr val="00B050"/>
                </a:solidFill>
                <a:latin typeface="Tw Cen MT" pitchFamily="34" charset="0"/>
              </a:rPr>
              <a:t>’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 </a:t>
            </a:r>
            <a:r>
              <a:rPr lang="en-US" sz="2400" dirty="0" smtClean="0">
                <a:latin typeface="Tw Cen MT" pitchFamily="34" charset="0"/>
              </a:rPr>
              <a:t>with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rgbClr val="00B050"/>
                </a:solidFill>
              </a:rPr>
              <a:t>i   (X’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,X’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1800" baseline="-250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≈</a:t>
            </a:r>
            <a:r>
              <a:rPr lang="en-US" sz="2400" baseline="-25000" dirty="0" smtClean="0">
                <a:solidFill>
                  <a:srgbClr val="00B050"/>
                </a:solidFill>
              </a:rPr>
              <a:t>C </a:t>
            </a:r>
            <a:r>
              <a:rPr lang="en-US" sz="2400" dirty="0" smtClean="0">
                <a:solidFill>
                  <a:srgbClr val="00B050"/>
                </a:solidFill>
              </a:rPr>
              <a:t>(X’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,Y’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endParaRPr lang="en-US" sz="2400" dirty="0" smtClean="0">
              <a:latin typeface="Tw Cen MT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i   </a:t>
            </a:r>
            <a:r>
              <a:rPr lang="en-US" sz="2400" dirty="0" smtClean="0">
                <a:solidFill>
                  <a:srgbClr val="00B050"/>
                </a:solidFill>
              </a:rPr>
              <a:t>H(Y’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|X’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) = k/n -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±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 smtClean="0">
              <a:solidFill>
                <a:srgbClr val="00B050"/>
              </a:solidFill>
              <a:latin typeface="cmmi10"/>
            </a:endParaRPr>
          </a:p>
          <a:p>
            <a:pPr marL="457200" indent="-457200">
              <a:spcBef>
                <a:spcPts val="600"/>
              </a:spcBef>
              <a:buNone/>
              <a:defRPr/>
            </a:pPr>
            <a:endParaRPr lang="en-US" sz="2000" dirty="0" smtClean="0">
              <a:solidFill>
                <a:srgbClr val="00B050"/>
              </a:solidFill>
              <a:latin typeface="cmmi10"/>
            </a:endParaRPr>
          </a:p>
          <a:p>
            <a:pPr marL="457200" indent="-457200">
              <a:spcBef>
                <a:spcPts val="600"/>
              </a:spcBef>
              <a:buNone/>
              <a:defRPr/>
            </a:pPr>
            <a:endParaRPr lang="en-US" sz="800" dirty="0" smtClean="0">
              <a:solidFill>
                <a:srgbClr val="00B050"/>
              </a:solidFill>
              <a:latin typeface="cmmi10"/>
            </a:endParaRPr>
          </a:p>
          <a:p>
            <a:pPr marL="457200" indent="-457200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Y’ = (</a:t>
            </a:r>
            <a:r>
              <a:rPr lang="en-US" sz="2400" dirty="0" smtClean="0">
                <a:solidFill>
                  <a:srgbClr val="00B050"/>
                </a:solidFill>
              </a:rPr>
              <a:t>X</a:t>
            </a:r>
            <a:r>
              <a:rPr lang="en-US" sz="2400" baseline="30000" dirty="0" smtClean="0">
                <a:solidFill>
                  <a:srgbClr val="00B050"/>
                </a:solidFill>
              </a:rPr>
              <a:t>(1)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j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,</a:t>
            </a:r>
            <a:r>
              <a:rPr lang="en-US" sz="2400" dirty="0" err="1" smtClean="0">
                <a:solidFill>
                  <a:srgbClr val="00B050"/>
                </a:solidFill>
              </a:rPr>
              <a:t>X</a:t>
            </a:r>
            <a:r>
              <a:rPr lang="en-US" sz="2400" baseline="30000" dirty="0" smtClean="0">
                <a:solidFill>
                  <a:srgbClr val="00B050"/>
                </a:solidFill>
              </a:rPr>
              <a:t>(1)</a:t>
            </a:r>
            <a:r>
              <a:rPr lang="en-US" sz="2400" baseline="-25000" dirty="0" smtClean="0">
                <a:solidFill>
                  <a:srgbClr val="00B050"/>
                </a:solidFill>
              </a:rPr>
              <a:t>j+1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…</a:t>
            </a:r>
            <a:r>
              <a:rPr lang="en-US" sz="2400" dirty="0" smtClean="0">
                <a:solidFill>
                  <a:srgbClr val="00B050"/>
                </a:solidFill>
              </a:rPr>
              <a:t>X</a:t>
            </a:r>
            <a:r>
              <a:rPr lang="en-US" sz="2400" baseline="30000" dirty="0" smtClean="0">
                <a:solidFill>
                  <a:srgbClr val="00B050"/>
                </a:solidFill>
              </a:rPr>
              <a:t>(1)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n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,</a:t>
            </a:r>
            <a:r>
              <a:rPr lang="en-US" sz="2400" dirty="0" err="1" smtClean="0">
                <a:solidFill>
                  <a:srgbClr val="00B050"/>
                </a:solidFill>
              </a:rPr>
              <a:t>X</a:t>
            </a:r>
            <a:r>
              <a:rPr lang="en-US" sz="2400" baseline="30000" dirty="0" smtClean="0">
                <a:solidFill>
                  <a:srgbClr val="00B050"/>
                </a:solidFill>
              </a:rPr>
              <a:t>(2)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, …</a:t>
            </a:r>
            <a:r>
              <a:rPr lang="en-US" sz="2400" dirty="0" smtClean="0">
                <a:solidFill>
                  <a:srgbClr val="00B050"/>
                </a:solidFill>
              </a:rPr>
              <a:t>X</a:t>
            </a:r>
            <a:r>
              <a:rPr lang="en-US" sz="2400" baseline="30000" dirty="0" smtClean="0">
                <a:solidFill>
                  <a:srgbClr val="00B050"/>
                </a:solidFill>
              </a:rPr>
              <a:t>(t)</a:t>
            </a:r>
            <a:r>
              <a:rPr lang="en-US" sz="2400" baseline="-25000" dirty="0" smtClean="0">
                <a:solidFill>
                  <a:srgbClr val="00B050"/>
                </a:solidFill>
              </a:rPr>
              <a:t>j-n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</a:t>
            </a:r>
            <a:r>
              <a:rPr lang="en-US" sz="2400" dirty="0" smtClean="0">
                <a:solidFill>
                  <a:srgbClr val="00B050"/>
                </a:solidFill>
              </a:rPr>
              <a:t>        </a:t>
            </a:r>
            <a:r>
              <a:rPr lang="en-US" sz="2400" dirty="0" smtClean="0">
                <a:latin typeface="Tw Cen MT" pitchFamily="34" charset="0"/>
              </a:rPr>
              <a:t>where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j</a:t>
            </a:r>
            <a:r>
              <a:rPr lang="en-US" sz="2400" dirty="0" err="1" smtClean="0">
                <a:solidFill>
                  <a:srgbClr val="00B050"/>
                </a:solidFill>
                <a:latin typeface="cmsy10"/>
              </a:rPr>
              <a:t>Ã</a:t>
            </a:r>
            <a:r>
              <a:rPr lang="en-US" sz="2400" dirty="0" smtClean="0">
                <a:solidFill>
                  <a:srgbClr val="00B050"/>
                </a:solidFill>
              </a:rPr>
              <a:t>[n]</a:t>
            </a:r>
          </a:p>
          <a:p>
            <a:pPr marL="457200" indent="-457200"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i </a:t>
            </a:r>
            <a:r>
              <a:rPr lang="en-US" sz="2400" dirty="0" smtClean="0">
                <a:solidFill>
                  <a:srgbClr val="00B050"/>
                </a:solidFill>
              </a:rPr>
              <a:t>H(Y’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|X’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…X’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) = k/n  - k/(t-1)n</a:t>
            </a:r>
          </a:p>
          <a:p>
            <a:pPr marL="457200" indent="-457200">
              <a:buNone/>
              <a:defRPr/>
            </a:pPr>
            <a:endParaRPr lang="en-US" sz="2400" dirty="0" smtClean="0">
              <a:solidFill>
                <a:srgbClr val="00B050"/>
              </a:solidFill>
              <a:latin typeface="cmmi10"/>
            </a:endParaRPr>
          </a:p>
          <a:p>
            <a:pPr>
              <a:buNone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>
              <a:buNone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>
              <a:buNone/>
              <a:defRPr/>
            </a:pPr>
            <a:endParaRPr lang="en-US" sz="2400" baseline="30000" dirty="0">
              <a:solidFill>
                <a:srgbClr val="00B050"/>
              </a:solidFill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1295400" y="3181350"/>
            <a:ext cx="1981200" cy="457200"/>
            <a:chOff x="6705600" y="3257550"/>
            <a:chExt cx="1219200" cy="304800"/>
          </a:xfrm>
        </p:grpSpPr>
        <p:sp>
          <p:nvSpPr>
            <p:cNvPr id="12" name="Rectangle 11"/>
            <p:cNvSpPr/>
            <p:nvPr/>
          </p:nvSpPr>
          <p:spPr>
            <a:xfrm>
              <a:off x="67056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w Cen MT"/>
                </a:rPr>
                <a:t>X</a:t>
              </a:r>
              <a:r>
                <a:rPr lang="en-US" baseline="30000" dirty="0" smtClean="0">
                  <a:solidFill>
                    <a:schemeClr val="tx1"/>
                  </a:solidFill>
                  <a:latin typeface="Tw Cen MT"/>
                </a:rPr>
                <a:t>(1)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</a:t>
              </a:r>
              <a:endParaRPr lang="en-US" sz="2000" dirty="0" smtClean="0">
                <a:solidFill>
                  <a:schemeClr val="tx1"/>
                </a:solidFill>
                <a:latin typeface="Tw Cen M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104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(1)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2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X</a:t>
              </a:r>
              <a:r>
                <a:rPr lang="en-US" sz="2000" baseline="30000" dirty="0" smtClean="0">
                  <a:solidFill>
                    <a:schemeClr val="tx1"/>
                  </a:solidFill>
                </a:rPr>
                <a:t>(1)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n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3276600" y="3181350"/>
            <a:ext cx="1981200" cy="457205"/>
            <a:chOff x="6705600" y="3257547"/>
            <a:chExt cx="1219200" cy="304803"/>
          </a:xfrm>
        </p:grpSpPr>
        <p:sp>
          <p:nvSpPr>
            <p:cNvPr id="21" name="Rectangle 20"/>
            <p:cNvSpPr/>
            <p:nvPr/>
          </p:nvSpPr>
          <p:spPr>
            <a:xfrm>
              <a:off x="67056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w Cen MT"/>
                </a:rPr>
                <a:t>X</a:t>
              </a:r>
              <a:r>
                <a:rPr lang="en-US" baseline="30000" dirty="0" smtClean="0">
                  <a:solidFill>
                    <a:schemeClr val="tx1"/>
                  </a:solidFill>
                  <a:latin typeface="Tw Cen MT"/>
                </a:rPr>
                <a:t>(1)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</a:t>
              </a:r>
              <a:endParaRPr lang="en-US" sz="2000" dirty="0" smtClean="0">
                <a:solidFill>
                  <a:schemeClr val="tx1"/>
                </a:solidFill>
                <a:latin typeface="Tw Cen M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04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(2)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2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5200" y="325754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X</a:t>
              </a:r>
              <a:r>
                <a:rPr lang="en-US" sz="2000" baseline="30000" dirty="0" smtClean="0">
                  <a:solidFill>
                    <a:schemeClr val="tx1"/>
                  </a:solidFill>
                </a:rPr>
                <a:t>(2)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n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410200" y="3238859"/>
            <a:ext cx="4953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7" name="Group 25"/>
          <p:cNvGrpSpPr/>
          <p:nvPr/>
        </p:nvGrpSpPr>
        <p:grpSpPr>
          <a:xfrm>
            <a:off x="6248400" y="3181350"/>
            <a:ext cx="1981200" cy="457200"/>
            <a:chOff x="6705600" y="3257550"/>
            <a:chExt cx="1219200" cy="304800"/>
          </a:xfrm>
        </p:grpSpPr>
        <p:sp>
          <p:nvSpPr>
            <p:cNvPr id="27" name="Rectangle 26"/>
            <p:cNvSpPr/>
            <p:nvPr/>
          </p:nvSpPr>
          <p:spPr>
            <a:xfrm>
              <a:off x="67056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w Cen MT"/>
                </a:rPr>
                <a:t>X</a:t>
              </a:r>
              <a:r>
                <a:rPr lang="en-US" baseline="30000" dirty="0" smtClean="0">
                  <a:solidFill>
                    <a:schemeClr val="tx1"/>
                  </a:solidFill>
                  <a:latin typeface="Tw Cen MT"/>
                </a:rPr>
                <a:t>(t)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</a:t>
              </a:r>
              <a:endParaRPr lang="en-US" sz="2000" dirty="0" smtClean="0">
                <a:solidFill>
                  <a:schemeClr val="tx1"/>
                </a:solidFill>
                <a:latin typeface="Tw Cen M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104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(t)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n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52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0" y="3257550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X</a:t>
              </a:r>
              <a:r>
                <a:rPr lang="en-US" sz="2000" baseline="30000" dirty="0" smtClean="0">
                  <a:solidFill>
                    <a:schemeClr val="tx1"/>
                  </a:solidFill>
                </a:rPr>
                <a:t>(t)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n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438400" y="3105150"/>
            <a:ext cx="4800600" cy="74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4"/>
          <p:cNvGrpSpPr/>
          <p:nvPr/>
        </p:nvGrpSpPr>
        <p:grpSpPr>
          <a:xfrm>
            <a:off x="1295399" y="3714751"/>
            <a:ext cx="1066801" cy="445529"/>
            <a:chOff x="6111729" y="3626447"/>
            <a:chExt cx="665526" cy="366088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6328672" y="3409504"/>
              <a:ext cx="231639" cy="665526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44491" y="3689058"/>
              <a:ext cx="168824" cy="3034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>j</a:t>
              </a:r>
              <a:endParaRPr lang="en-US" sz="1600" u="sng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7315192" y="3714754"/>
            <a:ext cx="1219205" cy="445529"/>
            <a:chOff x="6042663" y="3626442"/>
            <a:chExt cx="760604" cy="366088"/>
          </a:xfrm>
        </p:grpSpPr>
        <p:sp>
          <p:nvSpPr>
            <p:cNvPr id="39" name="Left Brace 38"/>
            <p:cNvSpPr/>
            <p:nvPr/>
          </p:nvSpPr>
          <p:spPr>
            <a:xfrm rot="16200000">
              <a:off x="6212070" y="3457035"/>
              <a:ext cx="231638" cy="570451"/>
            </a:xfrm>
            <a:prstGeom prst="leftBrac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44495" y="3689053"/>
              <a:ext cx="358772" cy="3034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w Cen MT" pitchFamily="34" charset="0"/>
                </a:rPr>
                <a:t>n-j</a:t>
              </a:r>
              <a:endParaRPr lang="en-US" sz="1600" u="sng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400" y="1428750"/>
            <a:ext cx="5562600" cy="10002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Very similar Idea </a:t>
            </a:r>
            <a:r>
              <a:rPr lang="en-US" sz="2800" dirty="0" smtClean="0"/>
              <a:t>used in</a:t>
            </a:r>
            <a:r>
              <a:rPr lang="en-US" sz="2800" dirty="0" smtClean="0">
                <a:solidFill>
                  <a:prstClr val="black"/>
                </a:solidFill>
              </a:rPr>
              <a:t> the work of [HRVW 09] on </a:t>
            </a:r>
            <a:r>
              <a:rPr lang="en-US" sz="2800" b="1" dirty="0" smtClean="0"/>
              <a:t>Accessible Entropy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animBg="1"/>
      <p:bldP spid="32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955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Conclusion: </a:t>
            </a:r>
            <a:r>
              <a:rPr lang="en-US" dirty="0" smtClean="0"/>
              <a:t>Simple form of PRGs in OWFs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0650"/>
            <a:ext cx="8610600" cy="3695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For OWF </a:t>
            </a:r>
            <a:r>
              <a:rPr lang="en-US" sz="2800" dirty="0" smtClean="0">
                <a:solidFill>
                  <a:srgbClr val="00B050"/>
                </a:solidFill>
              </a:rPr>
              <a:t>f:{0,1}</a:t>
            </a:r>
            <a:r>
              <a:rPr lang="en-US" sz="2800" baseline="30000" dirty="0" smtClean="0">
                <a:solidFill>
                  <a:srgbClr val="00B050"/>
                </a:solidFill>
              </a:rPr>
              <a:t>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cs typeface="Arial" pitchFamily="34" charset="0"/>
                <a:sym typeface="Symbol"/>
              </a:rPr>
              <a:t> </a:t>
            </a:r>
            <a:r>
              <a:rPr lang="en-US" sz="2800" dirty="0" smtClean="0">
                <a:solidFill>
                  <a:srgbClr val="00B050"/>
                </a:solidFill>
              </a:rPr>
              <a:t>{0,1}</a:t>
            </a:r>
            <a:r>
              <a:rPr lang="en-US" sz="2800" baseline="30000" dirty="0" smtClean="0">
                <a:solidFill>
                  <a:srgbClr val="00B050"/>
                </a:solidFill>
              </a:rPr>
              <a:t>n</a:t>
            </a:r>
            <a:r>
              <a:rPr lang="en-US" sz="2800" dirty="0" smtClean="0"/>
              <a:t> &amp; (appropriate) pair-wise independent hash function </a:t>
            </a:r>
            <a:r>
              <a:rPr lang="en-US" sz="2800" dirty="0" smtClean="0">
                <a:solidFill>
                  <a:srgbClr val="00B050"/>
                </a:solidFill>
              </a:rPr>
              <a:t>h:{0,1}</a:t>
            </a:r>
            <a:r>
              <a:rPr lang="en-US" sz="2800" baseline="30000" dirty="0" smtClean="0">
                <a:solidFill>
                  <a:srgbClr val="00B050"/>
                </a:solidFill>
              </a:rPr>
              <a:t>n</a:t>
            </a:r>
            <a:r>
              <a:rPr lang="en-US" sz="2800" dirty="0" smtClean="0">
                <a:solidFill>
                  <a:srgbClr val="00B050"/>
                </a:solidFill>
                <a:cs typeface="Arial" pitchFamily="34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B050"/>
                </a:solidFill>
              </a:rPr>
              <a:t>{0,1}</a:t>
            </a:r>
            <a:r>
              <a:rPr lang="en-US" sz="2800" baseline="30000" dirty="0" smtClean="0">
                <a:solidFill>
                  <a:srgbClr val="00B050"/>
                </a:solidFill>
              </a:rPr>
              <a:t>n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  <a:sym typeface="Wingdings" pitchFamily="2" charset="2"/>
              </a:rPr>
              <a:t>                     </a:t>
            </a:r>
            <a:endParaRPr lang="en-US" sz="2800" baseline="30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Has pseudoentropy in the eyes of an online distinguisher (i.e., next-bit pseudoentropy)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Question: do we need </a:t>
            </a:r>
            <a:r>
              <a:rPr lang="en-US" sz="2800" dirty="0" smtClean="0">
                <a:solidFill>
                  <a:srgbClr val="00B050"/>
                </a:solidFill>
              </a:rPr>
              <a:t>h</a:t>
            </a:r>
            <a:r>
              <a:rPr lang="en-US" sz="2800" dirty="0" smtClean="0"/>
              <a:t> at all? </a:t>
            </a:r>
            <a:endParaRPr lang="en-US" sz="2800" dirty="0"/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371600" y="2467570"/>
            <a:ext cx="1905000" cy="46166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3962400" y="2495550"/>
            <a:ext cx="4419600" cy="46166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chemeClr val="tx1"/>
                </a:solidFill>
              </a:rPr>
              <a:t>f(x), h, </a:t>
            </a:r>
            <a:r>
              <a:rPr lang="en-US" sz="2400" dirty="0" smtClean="0"/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(x)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0409" name="AutoShape 9"/>
          <p:cNvSpPr>
            <a:spLocks noChangeArrowheads="1"/>
          </p:cNvSpPr>
          <p:nvPr/>
        </p:nvSpPr>
        <p:spPr bwMode="auto">
          <a:xfrm>
            <a:off x="3429000" y="2548235"/>
            <a:ext cx="381000" cy="342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build="p"/>
      <p:bldP spid="230406" grpId="0" animBg="1"/>
      <p:bldP spid="230407" grpId="0" animBg="1"/>
      <p:bldP spid="2304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8534400" cy="10058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 Open Questions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35255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800" dirty="0" smtClean="0"/>
              <a:t>Have we reached optimal seed length?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800" dirty="0" smtClean="0"/>
              <a:t>Length-doubling PRG with low </a:t>
            </a:r>
            <a:r>
              <a:rPr lang="en-US" sz="2800" dirty="0" err="1" smtClean="0"/>
              <a:t>adaptivity</a:t>
            </a:r>
            <a:endParaRPr lang="en-US" sz="28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617539" y="342900"/>
            <a:ext cx="790892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More Details</a:t>
            </a:r>
          </a:p>
        </p:txBody>
      </p:sp>
      <p:pic>
        <p:nvPicPr>
          <p:cNvPr id="8" name="Picture 3" descr="C:\Users\iftach\Documents\MyPapers\Others\Presentations\1176899060_668f9ab0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71550"/>
            <a:ext cx="6705600" cy="37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Uniform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352719"/>
            <a:ext cx="8991600" cy="3790781"/>
          </a:xfrm>
        </p:spPr>
        <p:txBody>
          <a:bodyPr bIns="0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X = 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G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 pitchFamily="34" charset="0"/>
              </a:rPr>
              <a:t>nb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x,h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)= (f(x),</a:t>
            </a:r>
            <a:r>
              <a:rPr lang="en-US" sz="2400" dirty="0" err="1" smtClean="0">
                <a:solidFill>
                  <a:srgbClr val="00B050"/>
                </a:solidFill>
                <a:latin typeface="Tw Cen MT" pitchFamily="34" charset="0"/>
              </a:rPr>
              <a:t>h,h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(x))</a:t>
            </a:r>
            <a:r>
              <a:rPr lang="en-US" sz="2400" dirty="0" smtClean="0">
                <a:latin typeface="Tw Cen MT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   Y = (f(x), h, h*(x))</a:t>
            </a:r>
            <a:endParaRPr lang="en-US" sz="2400" dirty="0" smtClean="0">
              <a:latin typeface="Tw Cen MT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h*(</a:t>
            </a:r>
            <a:r>
              <a:rPr lang="en-US" sz="2400" dirty="0" smtClean="0">
                <a:solidFill>
                  <a:srgbClr val="00B050"/>
                </a:solidFill>
                <a:latin typeface="Tw Cen MT"/>
              </a:rPr>
              <a:t>x)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/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 =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  <a:sym typeface="Symbol"/>
              </a:rPr>
              <a:t> </a:t>
            </a:r>
          </a:p>
          <a:p>
            <a:r>
              <a:rPr lang="en-US" sz="2400" dirty="0" smtClean="0">
                <a:solidFill>
                  <a:srgbClr val="00B050"/>
                </a:solidFill>
                <a:sym typeface="Symbol"/>
              </a:rPr>
              <a:t>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H(Y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|X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=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n+|h|+1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rgbClr val="00B050"/>
                </a:solidFill>
              </a:rPr>
              <a:t>i </a:t>
            </a:r>
            <a:r>
              <a:rPr lang="en-US" sz="2400" dirty="0" smtClean="0">
                <a:solidFill>
                  <a:srgbClr val="00B050"/>
                </a:solidFill>
              </a:rPr>
              <a:t>(X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,X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1800" baseline="-250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≈</a:t>
            </a:r>
            <a:r>
              <a:rPr lang="en-US" sz="2400" baseline="-25000" dirty="0" smtClean="0">
                <a:solidFill>
                  <a:srgbClr val="00B050"/>
                </a:solidFill>
              </a:rPr>
              <a:t>C </a:t>
            </a:r>
            <a:r>
              <a:rPr lang="en-US" sz="2400" dirty="0" smtClean="0">
                <a:solidFill>
                  <a:srgbClr val="00B050"/>
                </a:solidFill>
              </a:rPr>
              <a:t>(X</a:t>
            </a:r>
            <a:r>
              <a:rPr lang="en-US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…X</a:t>
            </a:r>
            <a:r>
              <a:rPr lang="en-US" sz="1800" baseline="-25000" dirty="0" smtClean="0">
                <a:solidFill>
                  <a:srgbClr val="00B050"/>
                </a:solidFill>
              </a:rPr>
              <a:t>i-1</a:t>
            </a:r>
            <a:r>
              <a:rPr lang="en-US" sz="2400" dirty="0" smtClean="0">
                <a:solidFill>
                  <a:srgbClr val="00B050"/>
                </a:solidFill>
              </a:rPr>
              <a:t>,Y</a:t>
            </a:r>
            <a:r>
              <a:rPr lang="en-US" sz="18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 </a:t>
            </a:r>
            <a:endParaRPr lang="en-US" sz="2400" dirty="0" smtClean="0">
              <a:solidFill>
                <a:srgbClr val="00B050"/>
              </a:solidFill>
              <a:latin typeface="Tw Cen MT" pitchFamily="34" charset="0"/>
              <a:sym typeface="Symbol"/>
            </a:endParaRPr>
          </a:p>
          <a:p>
            <a:pPr>
              <a:buNone/>
            </a:pPr>
            <a:r>
              <a:rPr lang="en-US" sz="2400" dirty="0" smtClean="0">
                <a:sym typeface="Symbol"/>
              </a:rPr>
              <a:t>But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  <a:sym typeface="Symbol"/>
              </a:rPr>
              <a:t>Y </a:t>
            </a:r>
            <a:r>
              <a:rPr lang="en-US" sz="2400" dirty="0" smtClean="0">
                <a:sym typeface="Symbol"/>
              </a:rPr>
              <a:t>might be </a:t>
            </a:r>
            <a:r>
              <a:rPr lang="en-US" sz="2400" u="sng" dirty="0" smtClean="0">
                <a:sym typeface="Symbol"/>
              </a:rPr>
              <a:t>distinguishable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0B050"/>
                </a:solidFill>
              </a:rPr>
              <a:t>X </a:t>
            </a:r>
            <a:r>
              <a:rPr lang="en-US" sz="2400" dirty="0" smtClean="0">
                <a:sym typeface="Symbol"/>
              </a:rPr>
              <a:t>given oracle access to </a:t>
            </a:r>
            <a:r>
              <a:rPr lang="en-US" sz="2400" dirty="0" smtClean="0">
                <a:solidFill>
                  <a:srgbClr val="00B050"/>
                </a:solidFill>
                <a:latin typeface="Tw Cen MT" pitchFamily="34" charset="0"/>
              </a:rPr>
              <a:t>(X,Y)</a:t>
            </a:r>
            <a:r>
              <a:rPr lang="en-US" sz="2400" dirty="0" smtClean="0">
                <a:sym typeface="Symbol"/>
              </a:rPr>
              <a:t> </a:t>
            </a:r>
          </a:p>
          <a:p>
            <a:pPr lvl="1"/>
            <a:r>
              <a:rPr lang="en-US" sz="2400" dirty="0" smtClean="0">
                <a:sym typeface="Symbol"/>
              </a:rPr>
              <a:t>Use </a:t>
            </a:r>
            <a:r>
              <a:rPr lang="en-US" sz="2400" dirty="0" smtClean="0">
                <a:sym typeface="Symbol"/>
              </a:rPr>
              <a:t>Holenstein’s uniform hardcore lemma: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For every distinguisher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D</a:t>
            </a:r>
            <a:r>
              <a:rPr lang="en-US" sz="2400" dirty="0" smtClean="0">
                <a:sym typeface="Symbol"/>
              </a:rPr>
              <a:t>, there exists a good 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Y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/>
                <a:sym typeface="Symbol"/>
              </a:rPr>
              <a:t>D</a:t>
            </a:r>
            <a:r>
              <a:rPr lang="en-US" sz="2400" dirty="0" smtClean="0">
                <a:sym typeface="Symbol"/>
              </a:rPr>
              <a:t> </a:t>
            </a:r>
          </a:p>
        </p:txBody>
      </p:sp>
      <p:sp>
        <p:nvSpPr>
          <p:cNvPr id="6" name="Left Brace 5"/>
          <p:cNvSpPr/>
          <p:nvPr/>
        </p:nvSpPr>
        <p:spPr>
          <a:xfrm>
            <a:off x="1600200" y="1885950"/>
            <a:ext cx="152400" cy="60960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905000" y="1809750"/>
            <a:ext cx="6400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w Cen MT"/>
              </a:rPr>
              <a:t>U</a:t>
            </a:r>
            <a:r>
              <a:rPr lang="en-US" dirty="0" smtClean="0">
                <a:solidFill>
                  <a:srgbClr val="00B050"/>
                </a:solidFill>
              </a:rPr>
              <a:t>        i = d(x)+1,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rgbClr val="00B050"/>
                </a:solidFill>
              </a:rPr>
              <a:t>d(x) = log|f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(f(x))|</a:t>
            </a:r>
            <a:r>
              <a:rPr lang="en-US" dirty="0" smtClean="0"/>
              <a:t>   </a:t>
            </a:r>
          </a:p>
          <a:p>
            <a:r>
              <a:rPr lang="en-US" dirty="0" smtClean="0">
                <a:solidFill>
                  <a:srgbClr val="00B050"/>
                </a:solidFill>
                <a:latin typeface="Tw Cen MT"/>
              </a:rPr>
              <a:t>h(x)</a:t>
            </a:r>
            <a:r>
              <a:rPr lang="en-US" baseline="-25000" dirty="0" err="1" smtClean="0">
                <a:solidFill>
                  <a:srgbClr val="00B050"/>
                </a:solidFill>
                <a:latin typeface="Tw Cen MT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     o/w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Uniform Case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352719"/>
            <a:ext cx="8991600" cy="3790781"/>
          </a:xfrm>
        </p:spPr>
        <p:txBody>
          <a:bodyPr bIns="0">
            <a:noAutofit/>
          </a:bodyPr>
          <a:lstStyle/>
          <a:p>
            <a:pPr marL="324000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sym typeface="Symbol"/>
              </a:rPr>
              <a:t>Lemma </a:t>
            </a:r>
            <a:r>
              <a:rPr lang="en-US" sz="2000" dirty="0" smtClean="0">
                <a:sym typeface="Symbol"/>
              </a:rPr>
              <a:t>[</a:t>
            </a:r>
            <a:r>
              <a:rPr lang="en-US" sz="2000" dirty="0" err="1" smtClean="0">
                <a:sym typeface="Symbol"/>
              </a:rPr>
              <a:t>Holenstein</a:t>
            </a:r>
            <a:r>
              <a:rPr lang="en-US" sz="2000" dirty="0" smtClean="0">
                <a:sym typeface="Symbol"/>
              </a:rPr>
              <a:t> 05’]: </a:t>
            </a:r>
            <a:r>
              <a:rPr lang="en-US" sz="2200" dirty="0" smtClean="0">
                <a:sym typeface="Symbol"/>
              </a:rPr>
              <a:t>Let 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g </a:t>
            </a:r>
            <a:r>
              <a:rPr lang="en-US" sz="2200" dirty="0" smtClean="0">
                <a:sym typeface="Symbol"/>
              </a:rPr>
              <a:t>and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 b </a:t>
            </a:r>
            <a:r>
              <a:rPr lang="en-US" sz="2200" dirty="0" smtClean="0">
                <a:sym typeface="Symbol"/>
              </a:rPr>
              <a:t>be </a:t>
            </a:r>
            <a:r>
              <a:rPr lang="en-US" sz="2000" dirty="0" smtClean="0"/>
              <a:t>eff. </a:t>
            </a:r>
            <a:r>
              <a:rPr lang="en-US" sz="2200" dirty="0" smtClean="0">
                <a:sym typeface="Symbol"/>
              </a:rPr>
              <a:t>function and predicate over 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{0,1}</a:t>
            </a:r>
            <a:r>
              <a:rPr lang="en-US" sz="2200" baseline="30000" dirty="0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/>
            </a:r>
            <a:br>
              <a:rPr lang="en-US" sz="2200" dirty="0" smtClean="0">
                <a:sym typeface="Symbol"/>
              </a:rPr>
            </a:br>
            <a:r>
              <a:rPr lang="en-US" sz="2200" dirty="0" smtClean="0">
                <a:solidFill>
                  <a:srgbClr val="7030A0"/>
                </a:solidFill>
                <a:sym typeface="Symbol"/>
              </a:rPr>
              <a:t>(1)</a:t>
            </a:r>
            <a:r>
              <a:rPr lang="en-US" sz="2200" dirty="0" smtClean="0">
                <a:sym typeface="Symbol"/>
              </a:rPr>
              <a:t> Assume </a:t>
            </a:r>
            <a:r>
              <a:rPr lang="en-US" sz="2200" dirty="0" smtClean="0">
                <a:solidFill>
                  <a:srgbClr val="00B050"/>
                </a:solidFill>
                <a:latin typeface="Tw Cen MT"/>
                <a:sym typeface="Symbol"/>
              </a:rPr>
              <a:t>Pr[M(g(</a:t>
            </a:r>
            <a:r>
              <a:rPr lang="en-US" sz="2200" dirty="0" err="1" smtClean="0">
                <a:solidFill>
                  <a:srgbClr val="00B050"/>
                </a:solidFill>
                <a:latin typeface="Tw Cen MT"/>
                <a:sym typeface="Symbol"/>
              </a:rPr>
              <a:t>U</a:t>
            </a:r>
            <a:r>
              <a:rPr lang="en-US" sz="2200" baseline="-25000" dirty="0" err="1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)) = </a:t>
            </a:r>
            <a:r>
              <a:rPr lang="en-US" sz="2200" dirty="0" smtClean="0">
                <a:solidFill>
                  <a:srgbClr val="00B050"/>
                </a:solidFill>
                <a:latin typeface="Tw Cen MT"/>
                <a:sym typeface="Symbol"/>
              </a:rPr>
              <a:t>b(U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)] </a:t>
            </a:r>
            <a:r>
              <a:rPr lang="en-US" sz="2200" dirty="0" smtClean="0">
                <a:solidFill>
                  <a:srgbClr val="00B050"/>
                </a:solidFill>
                <a:latin typeface="cmsy10"/>
                <a:sym typeface="Symbol"/>
              </a:rPr>
              <a:t>·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 1-</a:t>
            </a:r>
            <a:r>
              <a:rPr lang="en-US" sz="2200" dirty="0" smtClean="0">
                <a:solidFill>
                  <a:srgbClr val="00B050"/>
                </a:solidFill>
                <a:latin typeface="cmmi10"/>
                <a:sym typeface="Symbol"/>
              </a:rPr>
              <a:t>±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/2 </a:t>
            </a:r>
            <a:r>
              <a:rPr lang="en-US" sz="2200" dirty="0" smtClean="0">
                <a:sym typeface="Symbol"/>
              </a:rPr>
              <a:t>for every </a:t>
            </a:r>
            <a:r>
              <a:rPr lang="en-US" sz="2000" dirty="0" smtClean="0"/>
              <a:t>eff. 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M</a:t>
            </a:r>
            <a:br>
              <a:rPr lang="en-US" sz="2200" dirty="0" smtClean="0">
                <a:solidFill>
                  <a:srgbClr val="00B050"/>
                </a:solidFill>
                <a:sym typeface="Symbol"/>
              </a:rPr>
            </a:br>
            <a:r>
              <a:rPr lang="en-US" sz="2200" dirty="0" smtClean="0">
                <a:sym typeface="Symbol"/>
              </a:rPr>
              <a:t>Then, for every </a:t>
            </a:r>
            <a:r>
              <a:rPr lang="en-US" sz="2000" dirty="0" smtClean="0"/>
              <a:t>eff. 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M </a:t>
            </a:r>
            <a:r>
              <a:rPr lang="en-US" sz="2200" dirty="0" smtClean="0">
                <a:sym typeface="Symbol"/>
              </a:rPr>
              <a:t>exists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 S</a:t>
            </a:r>
            <a:r>
              <a:rPr lang="en-US" sz="2200" dirty="0" smtClean="0">
                <a:solidFill>
                  <a:srgbClr val="00B050"/>
                </a:solidFill>
                <a:latin typeface="cmsy10"/>
                <a:sym typeface="Symbol"/>
              </a:rPr>
              <a:t>½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{0,1}</a:t>
            </a:r>
            <a:r>
              <a:rPr lang="en-US" sz="2200" baseline="30000" dirty="0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of density </a:t>
            </a:r>
            <a:r>
              <a:rPr lang="en-US" sz="2200" dirty="0" smtClean="0">
                <a:solidFill>
                  <a:srgbClr val="00B050"/>
                </a:solidFill>
                <a:latin typeface="cmmi10"/>
                <a:sym typeface="Symbol"/>
              </a:rPr>
              <a:t>± </a:t>
            </a:r>
            <a:r>
              <a:rPr lang="en-US" sz="2200" dirty="0" err="1" smtClean="0">
                <a:sym typeface="Symbol"/>
              </a:rPr>
              <a:t>s.t</a:t>
            </a:r>
            <a:r>
              <a:rPr lang="en-US" sz="2200" dirty="0" smtClean="0">
                <a:sym typeface="Symbol"/>
              </a:rPr>
              <a:t/>
            </a:r>
            <a:br>
              <a:rPr lang="en-US" sz="2200" dirty="0" smtClean="0">
                <a:sym typeface="Symbol"/>
              </a:rPr>
            </a:br>
            <a:r>
              <a:rPr lang="en-US" sz="2200" dirty="0" smtClean="0">
                <a:solidFill>
                  <a:srgbClr val="7030A0"/>
                </a:solidFill>
                <a:sym typeface="Symbol"/>
              </a:rPr>
              <a:t>(2) </a:t>
            </a:r>
            <a:r>
              <a:rPr lang="en-US" sz="2200" dirty="0" err="1" smtClean="0">
                <a:solidFill>
                  <a:srgbClr val="00B050"/>
                </a:solidFill>
                <a:latin typeface="Tw Cen MT"/>
                <a:sym typeface="Symbol"/>
              </a:rPr>
              <a:t>Pr</a:t>
            </a:r>
            <a:r>
              <a:rPr lang="en-US" sz="2200" baseline="-25000" dirty="0" err="1" smtClean="0">
                <a:solidFill>
                  <a:srgbClr val="00B050"/>
                </a:solidFill>
                <a:latin typeface="Tw Cen MT"/>
                <a:sym typeface="Symbol"/>
              </a:rPr>
              <a:t>x</a:t>
            </a:r>
            <a:r>
              <a:rPr lang="en-US" sz="2200" baseline="-25000" dirty="0" err="1" smtClean="0">
                <a:solidFill>
                  <a:srgbClr val="00B050"/>
                </a:solidFill>
                <a:latin typeface="cmsy10"/>
                <a:sym typeface="Symbol"/>
              </a:rPr>
              <a:t>Ã</a:t>
            </a:r>
            <a:r>
              <a:rPr lang="en-US" sz="2200" baseline="-25000" dirty="0" err="1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2200" dirty="0" smtClean="0">
                <a:solidFill>
                  <a:srgbClr val="00B050"/>
                </a:solidFill>
                <a:latin typeface="Tw Cen MT"/>
                <a:sym typeface="Symbol"/>
              </a:rPr>
              <a:t>[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M</a:t>
            </a:r>
            <a:r>
              <a:rPr lang="en-US" sz="2200" baseline="30000" dirty="0" smtClean="0">
                <a:solidFill>
                  <a:srgbClr val="00B050"/>
                </a:solidFill>
                <a:sym typeface="Symbol"/>
              </a:rPr>
              <a:t>1</a:t>
            </a:r>
            <a:r>
              <a:rPr lang="en-US" sz="2200" baseline="15000" dirty="0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(g(x)) = b(x)] </a:t>
            </a:r>
            <a:r>
              <a:rPr lang="en-US" sz="2200" dirty="0" smtClean="0">
                <a:solidFill>
                  <a:srgbClr val="00B050"/>
                </a:solidFill>
                <a:latin typeface="cmsy10"/>
                <a:sym typeface="Symbol"/>
              </a:rPr>
              <a:t>·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 ½ + </a:t>
            </a:r>
            <a:r>
              <a:rPr lang="en-US" sz="2200" dirty="0" err="1" smtClean="0">
                <a:solidFill>
                  <a:srgbClr val="00B050"/>
                </a:solidFill>
                <a:sym typeface="Symbol"/>
              </a:rPr>
              <a:t>neg</a:t>
            </a:r>
            <a:r>
              <a:rPr lang="en-US" sz="2200" dirty="0" smtClean="0">
                <a:solidFill>
                  <a:srgbClr val="00B050"/>
                </a:solidFill>
                <a:sym typeface="Symbol"/>
              </a:rPr>
              <a:t>(t)</a:t>
            </a:r>
            <a:endParaRPr lang="en-US" sz="2200" baseline="-25000" dirty="0" smtClean="0">
              <a:solidFill>
                <a:srgbClr val="00B050"/>
              </a:solidFill>
              <a:latin typeface="Tw Cen MT"/>
              <a:sym typeface="Symbol"/>
            </a:endParaRPr>
          </a:p>
          <a:p>
            <a:pPr marL="324000">
              <a:spcBef>
                <a:spcPts val="1200"/>
              </a:spcBef>
              <a:buNone/>
            </a:pPr>
            <a:r>
              <a:rPr lang="en-US" sz="2000" dirty="0" smtClean="0">
                <a:sym typeface="Symbol"/>
              </a:rPr>
              <a:t>Let 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g(</a:t>
            </a:r>
            <a:r>
              <a:rPr lang="en-US" sz="2000" dirty="0" err="1" smtClean="0">
                <a:solidFill>
                  <a:srgbClr val="00B050"/>
                </a:solidFill>
                <a:sym typeface="Symbol"/>
              </a:rPr>
              <a:t>x,h,i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) = f(x),</a:t>
            </a:r>
            <a:r>
              <a:rPr lang="en-US" sz="2000" dirty="0" err="1" smtClean="0">
                <a:solidFill>
                  <a:srgbClr val="00B050"/>
                </a:solidFill>
                <a:latin typeface="Tw Cen MT"/>
                <a:sym typeface="Symbol"/>
              </a:rPr>
              <a:t>h,h</a:t>
            </a:r>
            <a:r>
              <a:rPr lang="en-US" sz="2000" dirty="0" smtClean="0">
                <a:solidFill>
                  <a:srgbClr val="00B050"/>
                </a:solidFill>
                <a:latin typeface="Tw Cen MT"/>
                <a:sym typeface="Symbol"/>
              </a:rPr>
              <a:t>(x)</a:t>
            </a:r>
            <a:r>
              <a:rPr lang="en-US" sz="2000" baseline="-25000" dirty="0" smtClean="0">
                <a:solidFill>
                  <a:srgbClr val="00B050"/>
                </a:solidFill>
                <a:latin typeface="Tw Cen MT"/>
                <a:sym typeface="Symbol"/>
              </a:rPr>
              <a:t>1</a:t>
            </a:r>
            <a:r>
              <a:rPr lang="en-US" sz="2000" baseline="-25000" dirty="0" smtClean="0">
                <a:solidFill>
                  <a:srgbClr val="00B050"/>
                </a:solidFill>
                <a:sym typeface="Symbol"/>
              </a:rPr>
              <a:t>…,</a:t>
            </a:r>
            <a:r>
              <a:rPr lang="en-US" sz="2000" baseline="-25000" dirty="0" err="1" smtClean="0">
                <a:solidFill>
                  <a:srgbClr val="00B050"/>
                </a:solidFill>
                <a:sym typeface="Symbol"/>
              </a:rPr>
              <a:t>i</a:t>
            </a:r>
            <a:r>
              <a:rPr lang="en-US" sz="2000" baseline="-25000" dirty="0" smtClean="0">
                <a:solidFill>
                  <a:srgbClr val="00B050"/>
                </a:solidFill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and 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b(</a:t>
            </a:r>
            <a:r>
              <a:rPr lang="en-US" sz="2000" dirty="0" err="1" smtClean="0">
                <a:solidFill>
                  <a:srgbClr val="00B050"/>
                </a:solidFill>
                <a:sym typeface="Symbol"/>
              </a:rPr>
              <a:t>x,h,i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)= h(x)</a:t>
            </a:r>
            <a:r>
              <a:rPr lang="en-US" sz="2000" baseline="-25000" dirty="0" smtClean="0">
                <a:solidFill>
                  <a:srgbClr val="00B050"/>
                </a:solidFill>
                <a:sym typeface="Symbol"/>
              </a:rPr>
              <a:t>i+1, </a:t>
            </a:r>
            <a:r>
              <a:rPr lang="en-US" sz="2000" dirty="0" smtClean="0">
                <a:sym typeface="Symbol"/>
              </a:rPr>
              <a:t>then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(1)</a:t>
            </a:r>
            <a:r>
              <a:rPr lang="en-US" sz="2000" dirty="0" smtClean="0">
                <a:sym typeface="Symbol"/>
              </a:rPr>
              <a:t> holds </a:t>
            </a:r>
            <a:br>
              <a:rPr lang="en-US" sz="2000" dirty="0" smtClean="0">
                <a:sym typeface="Symbol"/>
              </a:rPr>
            </a:br>
            <a:r>
              <a:rPr lang="en-US" sz="2000" dirty="0" err="1" smtClean="0">
                <a:sym typeface="Symbol"/>
              </a:rPr>
              <a:t>w.r.t</a:t>
            </a:r>
            <a:r>
              <a:rPr lang="en-US" sz="2000" dirty="0" smtClean="0">
                <a:sym typeface="Symbol"/>
              </a:rPr>
              <a:t>. </a:t>
            </a:r>
            <a:r>
              <a:rPr lang="en-US" sz="2000" dirty="0" smtClean="0">
                <a:solidFill>
                  <a:srgbClr val="00B050"/>
                </a:solidFill>
                <a:latin typeface="cmmi10"/>
                <a:sym typeface="Symbol"/>
              </a:rPr>
              <a:t>± 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= (n-H(f(U</a:t>
            </a:r>
            <a:r>
              <a:rPr lang="en-US" sz="2000" baseline="-25000" dirty="0" smtClean="0">
                <a:solidFill>
                  <a:srgbClr val="00B050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))+1)/n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For 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latin typeface="cmsy10"/>
                <a:sym typeface="Symbol"/>
              </a:rPr>
              <a:t>½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{0,1}</a:t>
            </a:r>
            <a:r>
              <a:rPr lang="en-US" sz="2000" baseline="30000" dirty="0" smtClean="0">
                <a:solidFill>
                  <a:srgbClr val="00B050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B050"/>
                </a:solidFill>
                <a:latin typeface="cmsy10"/>
                <a:sym typeface="Symbol"/>
              </a:rPr>
              <a:t>£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{h}</a:t>
            </a:r>
            <a:r>
              <a:rPr lang="en-US" sz="2000" baseline="-25000" dirty="0" smtClean="0">
                <a:solidFill>
                  <a:srgbClr val="00B050"/>
                </a:solidFill>
                <a:latin typeface="Tw Cen MT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msy10"/>
                <a:sym typeface="Symbol"/>
              </a:rPr>
              <a:t>£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[n] </a:t>
            </a:r>
            <a:r>
              <a:rPr lang="en-US" sz="2000" dirty="0" smtClean="0">
                <a:sym typeface="Symbol"/>
              </a:rPr>
              <a:t>of density </a:t>
            </a:r>
            <a:r>
              <a:rPr lang="en-US" sz="2000" dirty="0" smtClean="0">
                <a:solidFill>
                  <a:srgbClr val="00B050"/>
                </a:solidFill>
                <a:latin typeface="cmmi10"/>
                <a:sym typeface="Symbol"/>
              </a:rPr>
              <a:t>±</a:t>
            </a:r>
            <a:r>
              <a:rPr lang="en-US" sz="2000" dirty="0" smtClean="0">
                <a:sym typeface="Symbol"/>
              </a:rPr>
              <a:t>, let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Y</a:t>
            </a:r>
            <a:r>
              <a:rPr lang="en-US" sz="2000" baseline="30000" dirty="0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=(f(x),</a:t>
            </a:r>
            <a:r>
              <a:rPr lang="en-US" sz="2000" dirty="0" err="1" smtClean="0">
                <a:solidFill>
                  <a:srgbClr val="00B050"/>
                </a:solidFill>
                <a:latin typeface="Tw Cen MT" pitchFamily="34" charset="0"/>
              </a:rPr>
              <a:t>h,h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*(x)) </a:t>
            </a:r>
            <a:r>
              <a:rPr lang="en-US" sz="2000" dirty="0" smtClean="0">
                <a:latin typeface="Tw Cen MT" pitchFamily="34" charset="0"/>
              </a:rPr>
              <a:t>where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h*(</a:t>
            </a:r>
            <a:r>
              <a:rPr lang="en-US" sz="2000" dirty="0" smtClean="0">
                <a:solidFill>
                  <a:srgbClr val="00B050"/>
                </a:solidFill>
              </a:rPr>
              <a:t>x)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= </a:t>
            </a:r>
            <a:endParaRPr lang="en-US" sz="2400" baseline="-25000" dirty="0" smtClean="0">
              <a:sym typeface="Symbol"/>
            </a:endParaRPr>
          </a:p>
          <a:p>
            <a:r>
              <a:rPr lang="en-US" sz="2000" dirty="0" smtClean="0">
                <a:solidFill>
                  <a:srgbClr val="00B050"/>
                </a:solidFill>
                <a:sym typeface="Symbol"/>
              </a:rPr>
              <a:t></a:t>
            </a:r>
            <a:r>
              <a:rPr lang="en-US" sz="1600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H(Y</a:t>
            </a:r>
            <a:r>
              <a:rPr lang="en-US" sz="1600" baseline="30000" dirty="0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</a:rPr>
              <a:t>|X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…X</a:t>
            </a:r>
            <a:r>
              <a:rPr lang="en-US" sz="1600" baseline="-25000" dirty="0" smtClean="0">
                <a:solidFill>
                  <a:srgbClr val="00B050"/>
                </a:solidFill>
              </a:rPr>
              <a:t>i-1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  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n+|h|+ 1</a:t>
            </a:r>
          </a:p>
          <a:p>
            <a:pPr lvl="0"/>
            <a:r>
              <a:rPr lang="en-US" sz="2000" b="1" dirty="0" smtClean="0">
                <a:solidFill>
                  <a:srgbClr val="00B050"/>
                </a:solidFill>
                <a:latin typeface="cmsy10"/>
              </a:rPr>
              <a:t>9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eff.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M </a:t>
            </a:r>
            <a:r>
              <a:rPr lang="en-US" sz="2000" dirty="0" err="1" smtClean="0"/>
              <a:t>s.t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|</a:t>
            </a:r>
            <a:r>
              <a:rPr lang="en-US" sz="2000" dirty="0" smtClean="0">
                <a:solidFill>
                  <a:srgbClr val="00B050"/>
                </a:solidFill>
                <a:latin typeface="Tw Cen MT"/>
              </a:rPr>
              <a:t>Pr[A</a:t>
            </a:r>
            <a:r>
              <a:rPr lang="en-US" sz="2000" baseline="30000" dirty="0" smtClean="0">
                <a:solidFill>
                  <a:srgbClr val="00B050"/>
                </a:solidFill>
                <a:latin typeface="Tw Cen MT"/>
              </a:rPr>
              <a:t>X,Y</a:t>
            </a:r>
            <a:r>
              <a:rPr lang="en-US" sz="2000" baseline="55000" dirty="0" smtClean="0">
                <a:solidFill>
                  <a:srgbClr val="00B050"/>
                </a:solidFill>
                <a:latin typeface="Tw Cen MT"/>
              </a:rPr>
              <a:t>S</a:t>
            </a:r>
            <a:r>
              <a:rPr lang="en-US" sz="2000" dirty="0" smtClean="0">
                <a:solidFill>
                  <a:srgbClr val="00B050"/>
                </a:solidFill>
              </a:rPr>
              <a:t>(X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…X</a:t>
            </a:r>
            <a:r>
              <a:rPr lang="en-US" sz="1600" baseline="-25000" dirty="0" smtClean="0">
                <a:solidFill>
                  <a:srgbClr val="00B050"/>
                </a:solidFill>
              </a:rPr>
              <a:t>i-1</a:t>
            </a:r>
            <a:r>
              <a:rPr lang="en-US" sz="2000" dirty="0" smtClean="0">
                <a:solidFill>
                  <a:srgbClr val="00B050"/>
                </a:solidFill>
              </a:rPr>
              <a:t>,X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</a:rPr>
              <a:t>)] =1]-Pr[A</a:t>
            </a:r>
            <a:r>
              <a:rPr lang="en-US" sz="2000" baseline="30000" dirty="0" smtClean="0">
                <a:solidFill>
                  <a:srgbClr val="00B050"/>
                </a:solidFill>
              </a:rPr>
              <a:t>X,Y</a:t>
            </a:r>
            <a:r>
              <a:rPr lang="en-US" sz="2000" baseline="55000" dirty="0" smtClean="0">
                <a:solidFill>
                  <a:srgbClr val="00B050"/>
                </a:solidFill>
              </a:rPr>
              <a:t>S</a:t>
            </a:r>
            <a:r>
              <a:rPr lang="en-US" sz="2000" dirty="0" smtClean="0">
                <a:solidFill>
                  <a:srgbClr val="00B050"/>
                </a:solidFill>
              </a:rPr>
              <a:t>(X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…X</a:t>
            </a:r>
            <a:r>
              <a:rPr lang="en-US" sz="1600" baseline="-25000" dirty="0" smtClean="0">
                <a:solidFill>
                  <a:srgbClr val="00B050"/>
                </a:solidFill>
              </a:rPr>
              <a:t>i-1</a:t>
            </a:r>
            <a:r>
              <a:rPr lang="en-US" sz="2000" dirty="0" smtClean="0">
                <a:solidFill>
                  <a:srgbClr val="00B050"/>
                </a:solidFill>
              </a:rPr>
              <a:t>,</a:t>
            </a:r>
            <a:r>
              <a:rPr lang="en-US" sz="2000" dirty="0" smtClean="0">
                <a:solidFill>
                  <a:srgbClr val="00B050"/>
                </a:solidFill>
                <a:latin typeface="Tw Cen MT" pitchFamily="34" charset="0"/>
              </a:rPr>
              <a:t>Y</a:t>
            </a:r>
            <a:r>
              <a:rPr lang="en-US" sz="2000" baseline="30000" dirty="0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</a:rPr>
              <a:t>)] =1]</a:t>
            </a:r>
            <a:r>
              <a:rPr lang="he-IL" sz="2000" dirty="0" smtClean="0">
                <a:solidFill>
                  <a:srgbClr val="00B050"/>
                </a:solidFill>
              </a:rPr>
              <a:t> &lt; </a:t>
            </a:r>
            <a:r>
              <a:rPr lang="en-US" sz="2000" dirty="0" err="1" smtClean="0">
                <a:solidFill>
                  <a:srgbClr val="00B050"/>
                </a:solidFill>
                <a:sym typeface="Symbol"/>
              </a:rPr>
              <a:t>neg</a:t>
            </a: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sym typeface="Symbol"/>
              </a:rPr>
              <a:t>Pr</a:t>
            </a:r>
            <a:r>
              <a:rPr lang="en-US" sz="2000" baseline="-25000" dirty="0" err="1" smtClean="0">
                <a:solidFill>
                  <a:srgbClr val="00B050"/>
                </a:solidFill>
                <a:sym typeface="Symbol"/>
              </a:rPr>
              <a:t>x</a:t>
            </a:r>
            <a:r>
              <a:rPr lang="en-US" sz="2000" baseline="-25000" dirty="0" err="1" smtClean="0">
                <a:solidFill>
                  <a:srgbClr val="00B050"/>
                </a:solidFill>
                <a:latin typeface="cmsy10"/>
                <a:sym typeface="Symbol"/>
              </a:rPr>
              <a:t>Ã</a:t>
            </a:r>
            <a:r>
              <a:rPr lang="en-US" sz="2000" baseline="-25000" dirty="0" err="1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[M</a:t>
            </a:r>
            <a:r>
              <a:rPr lang="en-US" sz="2000" baseline="30000" dirty="0" smtClean="0">
                <a:solidFill>
                  <a:srgbClr val="00B050"/>
                </a:solidFill>
                <a:sym typeface="Symbol"/>
              </a:rPr>
              <a:t>A,1</a:t>
            </a:r>
            <a:r>
              <a:rPr lang="en-US" sz="2000" baseline="15000" dirty="0" smtClean="0">
                <a:solidFill>
                  <a:srgbClr val="00B050"/>
                </a:solidFill>
                <a:sym typeface="Symbol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(g(x)) = b(x)] &gt;½ + </a:t>
            </a:r>
            <a:r>
              <a:rPr lang="en-US" sz="2000" dirty="0" err="1" smtClean="0">
                <a:solidFill>
                  <a:srgbClr val="00B050"/>
                </a:solidFill>
                <a:sym typeface="Symbol"/>
              </a:rPr>
              <a:t>neg</a:t>
            </a:r>
            <a:endParaRPr lang="en-US" sz="2000" dirty="0" smtClean="0">
              <a:sym typeface="Symbo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41358" y="3459708"/>
            <a:ext cx="2057400" cy="666803"/>
            <a:chOff x="7010400" y="3465678"/>
            <a:chExt cx="2057400" cy="666803"/>
          </a:xfrm>
        </p:grpSpPr>
        <p:sp>
          <p:nvSpPr>
            <p:cNvPr id="5" name="TextBox 4"/>
            <p:cNvSpPr txBox="1"/>
            <p:nvPr/>
          </p:nvSpPr>
          <p:spPr>
            <a:xfrm>
              <a:off x="7086600" y="3486150"/>
              <a:ext cx="1981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w Cen MT"/>
                </a:rPr>
                <a:t>U</a:t>
              </a:r>
              <a:r>
                <a:rPr lang="en-US" dirty="0" smtClean="0">
                  <a:solidFill>
                    <a:srgbClr val="00B050"/>
                  </a:solidFill>
                </a:rPr>
                <a:t>     (</a:t>
              </a:r>
              <a:r>
                <a:rPr lang="en-US" dirty="0" err="1" smtClean="0">
                  <a:solidFill>
                    <a:srgbClr val="00B050"/>
                  </a:solidFill>
                </a:rPr>
                <a:t>x,h,i</a:t>
              </a:r>
              <a:r>
                <a:rPr lang="en-US" dirty="0" smtClean="0">
                  <a:solidFill>
                    <a:srgbClr val="00B050"/>
                  </a:solidFill>
                </a:rPr>
                <a:t>)</a:t>
              </a:r>
              <a:r>
                <a:rPr lang="en-US" b="1" dirty="0" smtClean="0">
                  <a:solidFill>
                    <a:srgbClr val="00B050"/>
                  </a:solidFill>
                  <a:latin typeface="cmsy10"/>
                </a:rPr>
                <a:t>2</a:t>
              </a:r>
              <a:r>
                <a:rPr lang="en-US" dirty="0" smtClean="0">
                  <a:solidFill>
                    <a:srgbClr val="00B050"/>
                  </a:solidFill>
                </a:rPr>
                <a:t>S</a:t>
              </a:r>
              <a:r>
                <a:rPr lang="en-US" dirty="0" smtClean="0"/>
                <a:t>   </a:t>
              </a:r>
            </a:p>
            <a:p>
              <a:r>
                <a:rPr lang="en-US" dirty="0" smtClean="0">
                  <a:solidFill>
                    <a:srgbClr val="00B050"/>
                  </a:solidFill>
                  <a:latin typeface="Tw Cen MT"/>
                </a:rPr>
                <a:t>h(x)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w Cen MT"/>
                </a:rPr>
                <a:t>i</a:t>
              </a:r>
              <a:r>
                <a:rPr lang="en-US" dirty="0" smtClean="0">
                  <a:solidFill>
                    <a:srgbClr val="00B050"/>
                  </a:solidFill>
                </a:rPr>
                <a:t>  </a:t>
              </a:r>
              <a:r>
                <a:rPr lang="en-US" dirty="0" smtClean="0"/>
                <a:t> o/w</a:t>
              </a:r>
              <a:endParaRPr lang="he-IL" dirty="0"/>
            </a:p>
          </p:txBody>
        </p:sp>
        <p:sp>
          <p:nvSpPr>
            <p:cNvPr id="6" name="Left Brace 5"/>
            <p:cNvSpPr/>
            <p:nvPr/>
          </p:nvSpPr>
          <p:spPr>
            <a:xfrm>
              <a:off x="7010400" y="3465678"/>
              <a:ext cx="152400" cy="609600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Codes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352719"/>
            <a:ext cx="8991600" cy="3790781"/>
          </a:xfrm>
        </p:spPr>
        <p:txBody>
          <a:bodyPr bIns="0">
            <a:noAutofit/>
          </a:bodyPr>
          <a:lstStyle/>
          <a:p>
            <a:pPr>
              <a:buNone/>
            </a:pPr>
            <a:r>
              <a:rPr lang="en-US" sz="2400" dirty="0" smtClean="0">
                <a:sym typeface="Symbol"/>
              </a:rPr>
              <a:t>We use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C: {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0,1}</a:t>
            </a:r>
            <a:r>
              <a:rPr lang="en-US" sz="2400" baseline="30000" dirty="0" smtClean="0">
                <a:solidFill>
                  <a:srgbClr val="00B050"/>
                </a:solidFill>
                <a:latin typeface="Tw Cen MT"/>
                <a:sym typeface="Symbol"/>
              </a:rPr>
              <a:t>n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MT Extra"/>
                <a:sym typeface="MT Extra"/>
              </a:rPr>
              <a:t>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 {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0,1}</a:t>
            </a:r>
            <a:r>
              <a:rPr lang="en-US" sz="2400" baseline="30000" dirty="0" smtClean="0">
                <a:solidFill>
                  <a:srgbClr val="00B050"/>
                </a:solidFill>
                <a:latin typeface="Tw Cen MT"/>
                <a:sym typeface="Symbol"/>
              </a:rPr>
              <a:t>poly(n</a:t>
            </a:r>
            <a:r>
              <a:rPr lang="en-US" sz="2400" baseline="30000" dirty="0" smtClean="0">
                <a:solidFill>
                  <a:srgbClr val="00B050"/>
                </a:solidFill>
                <a:sym typeface="Symbol"/>
              </a:rPr>
              <a:t>)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s.t</a:t>
            </a:r>
            <a:endParaRPr lang="en-US" sz="2400" dirty="0" smtClean="0">
              <a:sym typeface="Symbo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sym typeface="Symbol"/>
              </a:rPr>
              <a:t>H = {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h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/>
                <a:sym typeface="Symbol"/>
              </a:rPr>
              <a:t>i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: 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h</a:t>
            </a:r>
            <a:r>
              <a:rPr lang="en-US" sz="2400" baseline="-25000" dirty="0" smtClean="0">
                <a:solidFill>
                  <a:srgbClr val="00B050"/>
                </a:solidFill>
                <a:latin typeface="Tw Cen MT"/>
                <a:sym typeface="Symbol"/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(x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) = </a:t>
            </a:r>
            <a:r>
              <a:rPr lang="en-US" sz="2400" dirty="0" smtClean="0">
                <a:solidFill>
                  <a:srgbClr val="00B050"/>
                </a:solidFill>
                <a:latin typeface="Tw Cen MT"/>
                <a:sym typeface="Symbol"/>
              </a:rPr>
              <a:t>C(x)</a:t>
            </a:r>
            <a:r>
              <a:rPr lang="en-US" sz="2400" baseline="-25000" dirty="0" err="1" smtClean="0">
                <a:solidFill>
                  <a:srgbClr val="00B050"/>
                </a:solidFill>
                <a:latin typeface="Tw Cen MT"/>
                <a:sym typeface="Symbol"/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} </a:t>
            </a:r>
            <a:r>
              <a:rPr lang="en-US" sz="2400" dirty="0" smtClean="0">
                <a:sym typeface="Symbol"/>
              </a:rPr>
              <a:t>is (almost) pairwise independent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ym typeface="Symbol"/>
              </a:rPr>
              <a:t>Efficient list decoding  for distance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(½ – 1/n)</a:t>
            </a:r>
          </a:p>
          <a:p>
            <a:pPr marL="457200" indent="-457200">
              <a:buNone/>
            </a:pPr>
            <a:endParaRPr lang="en-US" sz="2400" dirty="0" smtClean="0">
              <a:sym typeface="Symbol"/>
            </a:endParaRPr>
          </a:p>
          <a:p>
            <a:pPr marL="457200" indent="-457200">
              <a:buNone/>
            </a:pPr>
            <a:r>
              <a:rPr lang="en-US" sz="2400" b="1" dirty="0" smtClean="0"/>
              <a:t>Question: </a:t>
            </a:r>
            <a:r>
              <a:rPr lang="en-US" sz="2400" dirty="0" smtClean="0">
                <a:sym typeface="Symbol"/>
              </a:rPr>
              <a:t>find a pairwise  code with (small) list decoding  for distance </a:t>
            </a:r>
            <a:r>
              <a:rPr lang="en-US" sz="2400" dirty="0" smtClean="0">
                <a:solidFill>
                  <a:srgbClr val="00B050"/>
                </a:solidFill>
                <a:sym typeface="Symbol"/>
              </a:rPr>
              <a:t>(½  – 1/poly(n))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4286" r="4717" b="2476"/>
          <a:stretch>
            <a:fillRect/>
          </a:stretch>
        </p:blipFill>
        <p:spPr bwMode="auto">
          <a:xfrm>
            <a:off x="5029200" y="133350"/>
            <a:ext cx="375247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306841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/>
              </a:rPr>
              <a:t>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Crypto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r>
              <a:rPr lang="en-US" dirty="0" smtClean="0"/>
              <a:t>Proofs of security</a:t>
            </a:r>
            <a:br>
              <a:rPr lang="en-US" dirty="0" smtClean="0"/>
            </a:br>
            <a:r>
              <a:rPr lang="en-US" dirty="0" smtClean="0"/>
              <a:t>very important</a:t>
            </a:r>
          </a:p>
          <a:p>
            <a:r>
              <a:rPr lang="en-US" dirty="0" smtClean="0"/>
              <a:t>BUT, almost entirely based</a:t>
            </a:r>
            <a:br>
              <a:rPr lang="en-US" dirty="0" smtClean="0"/>
            </a:br>
            <a:r>
              <a:rPr lang="en-US" dirty="0" smtClean="0"/>
              <a:t>on computational hardness</a:t>
            </a:r>
            <a:br>
              <a:rPr lang="en-US" dirty="0" smtClean="0"/>
            </a:br>
            <a:r>
              <a:rPr lang="en-US" dirty="0" smtClean="0"/>
              <a:t>assumptions (factoring is</a:t>
            </a:r>
            <a:br>
              <a:rPr lang="en-US" dirty="0" smtClean="0"/>
            </a:br>
            <a:r>
              <a:rPr lang="en-US" dirty="0" smtClean="0"/>
              <a:t>hard, cannot find collisions</a:t>
            </a:r>
            <a:br>
              <a:rPr lang="en-US" dirty="0" smtClean="0"/>
            </a:br>
            <a:r>
              <a:rPr lang="en-US" dirty="0" smtClean="0"/>
              <a:t>in SHA-1, …)</a:t>
            </a:r>
          </a:p>
          <a:p>
            <a:endParaRPr lang="en-US" dirty="0"/>
          </a:p>
        </p:txBody>
      </p:sp>
      <p:pic>
        <p:nvPicPr>
          <p:cNvPr id="8" name="Picture 2" descr="C:\Users\iftach\Documents\MyPapers\Others\Presentations\Picture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916"/>
            <a:ext cx="2895600" cy="133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Way Functions </a:t>
            </a:r>
            <a:r>
              <a:rPr lang="en-US" sz="4400" dirty="0" smtClean="0">
                <a:solidFill>
                  <a:prstClr val="black"/>
                </a:solidFill>
              </a:rPr>
              <a:t>(OWF)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76350"/>
            <a:ext cx="8458200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bIns="0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compute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to invert (even on the average)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The most basic, unstructured form of cryptographic hardness [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Impagliazzo-Luby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‘95]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Major endeavor: base as much of Crypto on existence of OWFs – Great success (even if incomplete) 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24600" y="1400615"/>
            <a:ext cx="2286000" cy="602810"/>
            <a:chOff x="576" y="2208"/>
            <a:chExt cx="1392" cy="410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576" y="2352"/>
              <a:ext cx="480" cy="266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marL="342900" indent="-342900"/>
              <a:r>
                <a:rPr lang="en-US" sz="2000" dirty="0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488" y="2352"/>
              <a:ext cx="480" cy="266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marL="342900" indent="-342900"/>
              <a:r>
                <a:rPr lang="en-US" sz="2000" dirty="0">
                  <a:solidFill>
                    <a:schemeClr val="tx2"/>
                  </a:solidFill>
                </a:rPr>
                <a:t>f(x)</a:t>
              </a:r>
              <a:endParaRPr lang="en-US" sz="2000" baseline="30000" dirty="0">
                <a:solidFill>
                  <a:schemeClr val="tx2"/>
                </a:solidFill>
              </a:endParaRPr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1104" y="252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1200" y="2208"/>
              <a:ext cx="134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0">
              <a:spAutoFit/>
            </a:bodyPr>
            <a:lstStyle/>
            <a:p>
              <a:pPr marL="342900" indent="-342900"/>
              <a:r>
                <a:rPr lang="en-US" sz="28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 flipV="1">
            <a:off x="6858000" y="971550"/>
            <a:ext cx="1143000" cy="533400"/>
            <a:chOff x="3613" y="3586"/>
            <a:chExt cx="768" cy="240"/>
          </a:xfrm>
        </p:grpSpPr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 flipH="1">
              <a:off x="3613" y="3604"/>
              <a:ext cx="768" cy="144"/>
            </a:xfrm>
            <a:prstGeom prst="curvedUpArrow">
              <a:avLst>
                <a:gd name="adj1" fmla="val 106667"/>
                <a:gd name="adj2" fmla="val 213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 flipH="1">
              <a:off x="3853" y="3586"/>
              <a:ext cx="384" cy="2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853" y="3586"/>
              <a:ext cx="384" cy="2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14750"/>
            <a:ext cx="1314450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ight Arrow 18"/>
          <p:cNvSpPr/>
          <p:nvPr/>
        </p:nvSpPr>
        <p:spPr>
          <a:xfrm>
            <a:off x="2286000" y="3867150"/>
            <a:ext cx="4419600" cy="76200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Iftach\MyPapers\Others\Presentations\highrise.h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62350"/>
            <a:ext cx="2087711" cy="1441088"/>
          </a:xfrm>
          <a:prstGeom prst="rect">
            <a:avLst/>
          </a:prstGeom>
          <a:noFill/>
        </p:spPr>
      </p:pic>
      <p:grpSp>
        <p:nvGrpSpPr>
          <p:cNvPr id="5" name="Group 22"/>
          <p:cNvGrpSpPr/>
          <p:nvPr/>
        </p:nvGrpSpPr>
        <p:grpSpPr>
          <a:xfrm>
            <a:off x="3124200" y="3638550"/>
            <a:ext cx="2895600" cy="1352550"/>
            <a:chOff x="2209800" y="5250537"/>
            <a:chExt cx="2895600" cy="135255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5250537"/>
              <a:ext cx="106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2209800" y="6172200"/>
              <a:ext cx="2895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Intermediate primitives</a:t>
              </a:r>
              <a:endParaRPr lang="en-US" sz="2200" dirty="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2286000" y="3867150"/>
            <a:ext cx="1295400" cy="76200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10200" y="3867150"/>
            <a:ext cx="1295400" cy="76200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animBg="1"/>
      <p:bldP spid="19" grpId="1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7650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Pseudorandom Generators [</a:t>
            </a:r>
            <a:r>
              <a:rPr lang="en-US" dirty="0" err="1" smtClean="0"/>
              <a:t>BM,Yao</a:t>
            </a:r>
            <a:r>
              <a:rPr lang="en-US" dirty="0" smtClean="0"/>
              <a:t>] 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0650"/>
            <a:ext cx="8610600" cy="3695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Efficiently </a:t>
            </a:r>
            <a:r>
              <a:rPr lang="en-US" sz="2800" dirty="0"/>
              <a:t>computable function </a:t>
            </a:r>
            <a:r>
              <a:rPr lang="en-US" sz="2800" dirty="0">
                <a:solidFill>
                  <a:srgbClr val="00B050"/>
                </a:solidFill>
              </a:rPr>
              <a:t>G:{</a:t>
            </a:r>
            <a:r>
              <a:rPr lang="en-US" sz="2800" dirty="0" smtClean="0">
                <a:solidFill>
                  <a:srgbClr val="00B050"/>
                </a:solidFill>
              </a:rPr>
              <a:t>0,1}</a:t>
            </a:r>
            <a:r>
              <a:rPr lang="en-US" sz="2800" baseline="30000" dirty="0" smtClean="0">
                <a:solidFill>
                  <a:srgbClr val="00B050"/>
                </a:solidFill>
              </a:rPr>
              <a:t>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cs typeface="Arial" pitchFamily="34" charset="0"/>
                <a:sym typeface="Symbol"/>
              </a:rPr>
              <a:t> </a:t>
            </a:r>
            <a:r>
              <a:rPr lang="en-US" sz="2800" dirty="0" smtClean="0">
                <a:solidFill>
                  <a:srgbClr val="00B050"/>
                </a:solidFill>
              </a:rPr>
              <a:t>{0,1}</a:t>
            </a:r>
            <a:r>
              <a:rPr lang="en-US" sz="2800" baseline="30000" dirty="0" smtClean="0">
                <a:solidFill>
                  <a:srgbClr val="00B050"/>
                </a:solidFill>
              </a:rPr>
              <a:t>m</a:t>
            </a:r>
            <a:r>
              <a:rPr lang="en-US" sz="2800" baseline="30000" dirty="0" smtClean="0">
                <a:latin typeface="Comic Sans MS" pitchFamily="66" charset="0"/>
              </a:rPr>
              <a:t/>
            </a:r>
            <a:br>
              <a:rPr lang="en-US" sz="2800" baseline="30000" dirty="0" smtClean="0">
                <a:latin typeface="Comic Sans MS" pitchFamily="66" charset="0"/>
              </a:rPr>
            </a:br>
            <a:endParaRPr lang="en-US" sz="2800" baseline="30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                     </a:t>
            </a:r>
            <a:endParaRPr lang="en-US" sz="2800" baseline="30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Stretching (</a:t>
            </a:r>
            <a:r>
              <a:rPr lang="en-US" sz="2800" dirty="0" smtClean="0">
                <a:solidFill>
                  <a:srgbClr val="00B050"/>
                </a:solidFill>
              </a:rPr>
              <a:t>m </a:t>
            </a:r>
            <a:r>
              <a:rPr lang="en-US" sz="2800" dirty="0">
                <a:solidFill>
                  <a:srgbClr val="00B050"/>
                </a:solidFill>
              </a:rPr>
              <a:t>&gt; </a:t>
            </a:r>
            <a:r>
              <a:rPr lang="en-US" sz="2800" dirty="0" smtClean="0">
                <a:solidFill>
                  <a:srgbClr val="00B050"/>
                </a:solidFill>
              </a:rPr>
              <a:t>s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Output is computationally indistinguishable from </a:t>
            </a:r>
            <a:r>
              <a:rPr lang="en-US" sz="2800" dirty="0" smtClean="0"/>
              <a:t>uniform</a:t>
            </a:r>
            <a:endParaRPr lang="en-US" sz="2400" dirty="0"/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371600" y="2010370"/>
            <a:ext cx="1905000" cy="46166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3962400" y="2033885"/>
            <a:ext cx="4419600" cy="46166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chemeClr val="tx1"/>
                </a:solidFill>
              </a:rPr>
              <a:t>G(x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0409" name="AutoShape 9"/>
          <p:cNvSpPr>
            <a:spLocks noChangeArrowheads="1"/>
          </p:cNvSpPr>
          <p:nvPr/>
        </p:nvSpPr>
        <p:spPr bwMode="auto">
          <a:xfrm>
            <a:off x="3429000" y="2091035"/>
            <a:ext cx="381000" cy="342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91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(Private-key) Encryption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04950"/>
            <a:ext cx="114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81150"/>
            <a:ext cx="11430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2876550"/>
            <a:ext cx="1295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</a:t>
            </a:r>
            <a:r>
              <a:rPr lang="en-US" dirty="0" smtClean="0"/>
              <a:t>m</a:t>
            </a:r>
            <a:endParaRPr lang="he-IL" dirty="0"/>
          </a:p>
        </p:txBody>
      </p:sp>
      <p:grpSp>
        <p:nvGrpSpPr>
          <p:cNvPr id="3" name="Group 26"/>
          <p:cNvGrpSpPr/>
          <p:nvPr/>
        </p:nvGrpSpPr>
        <p:grpSpPr>
          <a:xfrm>
            <a:off x="762000" y="3486150"/>
            <a:ext cx="7772400" cy="369332"/>
            <a:chOff x="762000" y="3486150"/>
            <a:chExt cx="777240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3486150"/>
              <a:ext cx="129540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        </a:t>
              </a:r>
              <a:r>
                <a:rPr lang="en-US" dirty="0" smtClean="0"/>
                <a:t>k</a:t>
              </a:r>
              <a:endParaRPr lang="he-IL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9000" y="3486150"/>
              <a:ext cx="1295400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        </a:t>
              </a:r>
              <a:r>
                <a:rPr lang="en-US" dirty="0" smtClean="0"/>
                <a:t>k</a:t>
              </a:r>
              <a:endParaRPr lang="he-IL" dirty="0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352800" y="3867150"/>
            <a:ext cx="25146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3886200" y="2800350"/>
            <a:ext cx="1295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</a:t>
            </a:r>
            <a:r>
              <a:rPr lang="en-US" dirty="0" smtClean="0"/>
              <a:t>m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486150"/>
            <a:ext cx="12954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</a:t>
            </a:r>
            <a:r>
              <a:rPr lang="en-US" dirty="0" smtClean="0"/>
              <a:t>k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105150"/>
            <a:ext cx="381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cmsy10"/>
              </a:rPr>
              <a:t>©</a:t>
            </a:r>
            <a:endParaRPr lang="he-IL" sz="2400" dirty="0">
              <a:latin typeface="cmsy10"/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1219200" y="4476750"/>
            <a:ext cx="6858000" cy="293132"/>
            <a:chOff x="1219200" y="4476750"/>
            <a:chExt cx="6858000" cy="293132"/>
          </a:xfrm>
        </p:grpSpPr>
        <p:sp>
          <p:nvSpPr>
            <p:cNvPr id="14" name="TextBox 13"/>
            <p:cNvSpPr txBox="1"/>
            <p:nvPr/>
          </p:nvSpPr>
          <p:spPr>
            <a:xfrm>
              <a:off x="1219200" y="4476750"/>
              <a:ext cx="381000" cy="2931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1">
              <a:noAutofit/>
            </a:bodyPr>
            <a:lstStyle/>
            <a:p>
              <a:pPr algn="ctr"/>
              <a:r>
                <a:rPr lang="en-US" dirty="0" smtClean="0"/>
                <a:t>k’</a:t>
              </a:r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96200" y="4476750"/>
              <a:ext cx="381000" cy="2931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rtlCol="1">
              <a:noAutofit/>
            </a:bodyPr>
            <a:lstStyle/>
            <a:p>
              <a:pPr algn="ctr"/>
              <a:r>
                <a:rPr lang="en-US" dirty="0" smtClean="0"/>
                <a:t>k’</a:t>
              </a:r>
              <a:endParaRPr lang="he-IL" dirty="0"/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838200" y="3943350"/>
            <a:ext cx="7620000" cy="457200"/>
            <a:chOff x="838200" y="3943350"/>
            <a:chExt cx="7620000" cy="457200"/>
          </a:xfrm>
        </p:grpSpPr>
        <p:grpSp>
          <p:nvGrpSpPr>
            <p:cNvPr id="18" name="Group 18"/>
            <p:cNvGrpSpPr/>
            <p:nvPr/>
          </p:nvGrpSpPr>
          <p:grpSpPr>
            <a:xfrm>
              <a:off x="838200" y="3943350"/>
              <a:ext cx="1143000" cy="457200"/>
              <a:chOff x="1066800" y="3943350"/>
              <a:chExt cx="1143000" cy="457200"/>
            </a:xfrm>
          </p:grpSpPr>
          <p:sp>
            <p:nvSpPr>
              <p:cNvPr id="16" name="Trapezoid 15"/>
              <p:cNvSpPr/>
              <p:nvPr/>
            </p:nvSpPr>
            <p:spPr>
              <a:xfrm rot="10800000">
                <a:off x="1066800" y="3943350"/>
                <a:ext cx="1143000" cy="457200"/>
              </a:xfrm>
              <a:prstGeom prst="trapezoid">
                <a:avLst>
                  <a:gd name="adj" fmla="val 8192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47800" y="401955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he-IL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315200" y="3943350"/>
              <a:ext cx="1143000" cy="457200"/>
              <a:chOff x="1066800" y="3943350"/>
              <a:chExt cx="1143000" cy="457200"/>
            </a:xfrm>
          </p:grpSpPr>
          <p:sp>
            <p:nvSpPr>
              <p:cNvPr id="24" name="Trapezoid 23"/>
              <p:cNvSpPr/>
              <p:nvPr/>
            </p:nvSpPr>
            <p:spPr>
              <a:xfrm rot="10800000">
                <a:off x="1066800" y="3943350"/>
                <a:ext cx="1143000" cy="457200"/>
              </a:xfrm>
              <a:prstGeom prst="trapezoid">
                <a:avLst>
                  <a:gd name="adj" fmla="val 8192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47800" y="401955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he-IL" dirty="0"/>
              </a:p>
            </p:txBody>
          </p:sp>
        </p:grpSp>
      </p:grp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428750"/>
            <a:ext cx="685800" cy="90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0" name="Group 31"/>
          <p:cNvGrpSpPr/>
          <p:nvPr/>
        </p:nvGrpSpPr>
        <p:grpSpPr>
          <a:xfrm>
            <a:off x="751840" y="2800350"/>
            <a:ext cx="4429760" cy="443653"/>
            <a:chOff x="751840" y="2800350"/>
            <a:chExt cx="4429760" cy="443653"/>
          </a:xfrm>
        </p:grpSpPr>
        <p:pic>
          <p:nvPicPr>
            <p:cNvPr id="30" name="Picture 29" descr="Avatar-movie-image-5.jp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840" y="2831253"/>
              <a:ext cx="1334347" cy="412750"/>
            </a:xfrm>
            <a:prstGeom prst="rect">
              <a:avLst/>
            </a:prstGeom>
          </p:spPr>
        </p:pic>
        <p:pic>
          <p:nvPicPr>
            <p:cNvPr id="31" name="Picture 30" descr="Avatar-movie-image-5.jp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0" y="2800350"/>
              <a:ext cx="1295400" cy="427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Håstad, Imagliazzo, Levin and </a:t>
            </a:r>
            <a:r>
              <a:rPr lang="en-US" dirty="0" err="1" smtClean="0"/>
              <a:t>Luby</a:t>
            </a:r>
            <a:r>
              <a:rPr lang="en-US" dirty="0" smtClean="0"/>
              <a:t> ‘90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8229600" cy="3638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Theorem </a:t>
            </a:r>
            <a:r>
              <a:rPr lang="en-US" dirty="0" smtClean="0"/>
              <a:t>Existence of OWFs  </a:t>
            </a:r>
            <a:r>
              <a:rPr lang="en-US" sz="3500" b="1" dirty="0" smtClean="0">
                <a:solidFill>
                  <a:srgbClr val="0070C0"/>
                </a:solidFill>
                <a:latin typeface="cmsy10"/>
              </a:rPr>
              <a:t>)</a:t>
            </a:r>
            <a:r>
              <a:rPr lang="en-US" dirty="0" smtClean="0"/>
              <a:t>   Existence of PRGs</a:t>
            </a:r>
          </a:p>
          <a:p>
            <a:r>
              <a:rPr lang="en-US" dirty="0" smtClean="0"/>
              <a:t>Centerpiece in basing Cryptography on OWFs</a:t>
            </a:r>
          </a:p>
          <a:p>
            <a:r>
              <a:rPr lang="en-US" dirty="0" smtClean="0"/>
              <a:t>Introduced key concepts and techniques (Pseudoentropy, Leftover Hash Lemma, …)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            </a:t>
            </a:r>
            <a:r>
              <a:rPr lang="en-US" dirty="0" smtClean="0">
                <a:solidFill>
                  <a:prstClr val="black"/>
                </a:solidFill>
              </a:rPr>
              <a:t>Inefficient and quite complex</a:t>
            </a:r>
          </a:p>
          <a:p>
            <a:endParaRPr lang="en-US" dirty="0"/>
          </a:p>
        </p:txBody>
      </p:sp>
      <p:pic>
        <p:nvPicPr>
          <p:cNvPr id="55298" name="Picture 2" descr="http://dreamchimney.com/slvs/However_20071225115842.jpg"/>
          <p:cNvPicPr>
            <a:picLocks noChangeAspect="1" noChangeArrowheads="1"/>
          </p:cNvPicPr>
          <p:nvPr/>
        </p:nvPicPr>
        <p:blipFill>
          <a:blip r:embed="rId4" cstate="print"/>
          <a:srcRect t="18898"/>
          <a:stretch>
            <a:fillRect/>
          </a:stretch>
        </p:blipFill>
        <p:spPr bwMode="auto">
          <a:xfrm>
            <a:off x="216611" y="3714750"/>
            <a:ext cx="1546347" cy="1254124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85344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With years, [HILL] became simpler</a:t>
            </a:r>
          </a:p>
          <a:p>
            <a:pPr>
              <a:buClr>
                <a:srgbClr val="DA1F28"/>
              </a:buClr>
            </a:pPr>
            <a:r>
              <a:rPr lang="en-US" dirty="0" smtClean="0"/>
              <a:t>But mainly because we </a:t>
            </a:r>
            <a:r>
              <a:rPr lang="en-US" dirty="0" smtClean="0">
                <a:solidFill>
                  <a:srgbClr val="FF0000"/>
                </a:solidFill>
              </a:rPr>
              <a:t>got used to it </a:t>
            </a:r>
            <a:r>
              <a:rPr lang="en-US" dirty="0" smtClean="0"/>
              <a:t>(tools and techniques became “standard”).</a:t>
            </a:r>
          </a:p>
          <a:p>
            <a:pPr>
              <a:buClr>
                <a:srgbClr val="DA1F28"/>
              </a:buClr>
            </a:pPr>
            <a:r>
              <a:rPr lang="en-US" dirty="0" smtClean="0"/>
              <a:t>[HILL99,Holens06] additional abstractions and more modularity (+ Holenstein's Uniform Hard-Core Lemma)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New construction of PRG from OWF</a:t>
            </a:r>
          </a:p>
          <a:p>
            <a:r>
              <a:rPr lang="en-US" dirty="0" smtClean="0"/>
              <a:t>Simpler</a:t>
            </a:r>
          </a:p>
          <a:p>
            <a:r>
              <a:rPr lang="en-US" dirty="0" smtClean="0"/>
              <a:t>Improve efficiency/security </a:t>
            </a:r>
          </a:p>
          <a:p>
            <a:r>
              <a:rPr lang="en-US" dirty="0" smtClean="0"/>
              <a:t>Non-adaptive,  OWFs in NC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PRGs in NC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US" dirty="0" smtClean="0"/>
          </a:p>
          <a:p>
            <a:pPr lvl="1"/>
            <a:r>
              <a:rPr lang="en-US" dirty="0" smtClean="0"/>
              <a:t> Derive </a:t>
            </a:r>
            <a:r>
              <a:rPr lang="en-US" dirty="0" smtClean="0">
                <a:sym typeface="Symbol"/>
              </a:rPr>
              <a:t>(via [AIK 06])  </a:t>
            </a:r>
            <a:r>
              <a:rPr lang="en-US" dirty="0" smtClean="0"/>
              <a:t>OWFs in NC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PRGs in NC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dirty="0" smtClean="0"/>
              <a:t> 	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FTACH@8NUKKJMWO7WXY5MJ" val="3614"/>
  <p:tag name="FIRSTIFTACHH@EKLJDTHFUVWYY57I" val="3979"/>
  <p:tag name="FIRSTIFTACHH@JWAPBX2F5CGDLLC6" val="4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|0.3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1|0.2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.4|13.5|7.4|5|10.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7.2|10.5|1.4|1.2|3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1514</Words>
  <Application>Microsoft Office PowerPoint</Application>
  <PresentationFormat>On-screen Show (16:9)</PresentationFormat>
  <Paragraphs>332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Tw Cen MT</vt:lpstr>
      <vt:lpstr>Andalus</vt:lpstr>
      <vt:lpstr>Wingdings</vt:lpstr>
      <vt:lpstr>Symbol</vt:lpstr>
      <vt:lpstr>Wingdings 2</vt:lpstr>
      <vt:lpstr>Comic Sans MS</vt:lpstr>
      <vt:lpstr>Levenim MT</vt:lpstr>
      <vt:lpstr>cmsy10</vt:lpstr>
      <vt:lpstr>MT Extra</vt:lpstr>
      <vt:lpstr>Arial Narrow</vt:lpstr>
      <vt:lpstr>Times New Roman</vt:lpstr>
      <vt:lpstr>cmmi10</vt:lpstr>
      <vt:lpstr>Calibri</vt:lpstr>
      <vt:lpstr>WidescreenPresentation</vt:lpstr>
      <vt:lpstr>Going Down HILL:  Efficiency Improvements in Constructing Pseudorandom Generators from One-way Functions</vt:lpstr>
      <vt:lpstr>Cryptography</vt:lpstr>
      <vt:lpstr>Cryptography</vt:lpstr>
      <vt:lpstr>One Way Functions (OWF)</vt:lpstr>
      <vt:lpstr>Pseudorandom Generators [BM,Yao] </vt:lpstr>
      <vt:lpstr>(Private-key) Encryption</vt:lpstr>
      <vt:lpstr>Håstad, Imagliazzo, Levin and Luby ‘90</vt:lpstr>
      <vt:lpstr>Simplicity</vt:lpstr>
      <vt:lpstr>Our Result</vt:lpstr>
      <vt:lpstr>Efficiency</vt:lpstr>
      <vt:lpstr>The HILL Construction</vt:lpstr>
      <vt:lpstr>Pseudoentropy Generator</vt:lpstr>
      <vt:lpstr>Proof</vt:lpstr>
      <vt:lpstr>Pseudoentropy Generator ! PRG</vt:lpstr>
      <vt:lpstr>Pseudoentropy Generator – Actual Construction  </vt:lpstr>
      <vt:lpstr>Our Construction</vt:lpstr>
      <vt:lpstr>Our Building Block</vt:lpstr>
      <vt:lpstr>Next-Bit Pseudoentropy</vt:lpstr>
      <vt:lpstr>Our Next-Block Pseudoentropy Generator</vt:lpstr>
      <vt:lpstr>Shorter h</vt:lpstr>
      <vt:lpstr>Next-Block Pseudoentropy ! PRG</vt:lpstr>
      <vt:lpstr>Entropy Equalization </vt:lpstr>
      <vt:lpstr>Conclusion: Simple form of PRGs in OWFs</vt:lpstr>
      <vt:lpstr> Open Questions</vt:lpstr>
      <vt:lpstr>Slide 25</vt:lpstr>
      <vt:lpstr>The Uniform Case</vt:lpstr>
      <vt:lpstr>The Uniform Case cont.</vt:lpstr>
      <vt:lpstr>More Efficient Codes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2009-07-08T18:43:57Z</dcterms:created>
  <dcterms:modified xsi:type="dcterms:W3CDTF">2011-05-04T06:08:29Z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